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5" r:id="rId4"/>
    <p:sldId id="258" r:id="rId5"/>
    <p:sldId id="259" r:id="rId6"/>
    <p:sldId id="261" r:id="rId7"/>
    <p:sldId id="262" r:id="rId8"/>
    <p:sldId id="263" r:id="rId9"/>
    <p:sldId id="260" r:id="rId10"/>
    <p:sldId id="264"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5000"/>
    <a:srgbClr val="007396"/>
    <a:srgbClr val="AFC8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6" autoAdjust="0"/>
    <p:restoredTop sz="94660"/>
  </p:normalViewPr>
  <p:slideViewPr>
    <p:cSldViewPr snapToGrid="0">
      <p:cViewPr varScale="1">
        <p:scale>
          <a:sx n="100" d="100"/>
          <a:sy n="100" d="100"/>
        </p:scale>
        <p:origin x="228"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50681-7121-414F-8953-AEB2C81979D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211988F-82AA-44BE-873C-B8CFE31F09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1236EE6-3CB0-4128-BD99-DD867A52844E}"/>
              </a:ext>
            </a:extLst>
          </p:cNvPr>
          <p:cNvSpPr>
            <a:spLocks noGrp="1"/>
          </p:cNvSpPr>
          <p:nvPr>
            <p:ph type="dt" sz="half" idx="10"/>
          </p:nvPr>
        </p:nvSpPr>
        <p:spPr/>
        <p:txBody>
          <a:bodyPr/>
          <a:lstStyle/>
          <a:p>
            <a:fld id="{9214BB5C-F2D7-455A-856B-83DF87B48A3A}" type="datetimeFigureOut">
              <a:rPr lang="en-GB" smtClean="0"/>
              <a:t>27/02/2020</a:t>
            </a:fld>
            <a:endParaRPr lang="en-GB"/>
          </a:p>
        </p:txBody>
      </p:sp>
      <p:sp>
        <p:nvSpPr>
          <p:cNvPr id="5" name="Footer Placeholder 4">
            <a:extLst>
              <a:ext uri="{FF2B5EF4-FFF2-40B4-BE49-F238E27FC236}">
                <a16:creationId xmlns:a16="http://schemas.microsoft.com/office/drawing/2014/main" id="{C7C6A2DD-0E8B-4CD2-8451-43BEA5D6784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B7BD13C-E4F6-4B23-B114-707928062452}"/>
              </a:ext>
            </a:extLst>
          </p:cNvPr>
          <p:cNvSpPr>
            <a:spLocks noGrp="1"/>
          </p:cNvSpPr>
          <p:nvPr>
            <p:ph type="sldNum" sz="quarter" idx="12"/>
          </p:nvPr>
        </p:nvSpPr>
        <p:spPr/>
        <p:txBody>
          <a:bodyPr/>
          <a:lstStyle/>
          <a:p>
            <a:fld id="{2BDBB84B-48E9-47CD-AA60-1894197C309F}" type="slidenum">
              <a:rPr lang="en-GB" smtClean="0"/>
              <a:t>‹#›</a:t>
            </a:fld>
            <a:endParaRPr lang="en-GB"/>
          </a:p>
        </p:txBody>
      </p:sp>
    </p:spTree>
    <p:extLst>
      <p:ext uri="{BB962C8B-B14F-4D97-AF65-F5344CB8AC3E}">
        <p14:creationId xmlns:p14="http://schemas.microsoft.com/office/powerpoint/2010/main" val="31183635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D6AEF-2C34-45B7-B300-D927828A8A9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BCE9768-7C8E-4091-ACFE-7BE146E38B7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8B97246-14CE-451E-B1F2-698BB2D13D77}"/>
              </a:ext>
            </a:extLst>
          </p:cNvPr>
          <p:cNvSpPr>
            <a:spLocks noGrp="1"/>
          </p:cNvSpPr>
          <p:nvPr>
            <p:ph type="dt" sz="half" idx="10"/>
          </p:nvPr>
        </p:nvSpPr>
        <p:spPr/>
        <p:txBody>
          <a:bodyPr/>
          <a:lstStyle/>
          <a:p>
            <a:fld id="{9214BB5C-F2D7-455A-856B-83DF87B48A3A}" type="datetimeFigureOut">
              <a:rPr lang="en-GB" smtClean="0"/>
              <a:t>27/02/2020</a:t>
            </a:fld>
            <a:endParaRPr lang="en-GB"/>
          </a:p>
        </p:txBody>
      </p:sp>
      <p:sp>
        <p:nvSpPr>
          <p:cNvPr id="5" name="Footer Placeholder 4">
            <a:extLst>
              <a:ext uri="{FF2B5EF4-FFF2-40B4-BE49-F238E27FC236}">
                <a16:creationId xmlns:a16="http://schemas.microsoft.com/office/drawing/2014/main" id="{7BBDF39E-31FC-479A-9754-F6E11ADBA71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7A2BE0B-B593-4755-AE71-011A5C04913A}"/>
              </a:ext>
            </a:extLst>
          </p:cNvPr>
          <p:cNvSpPr>
            <a:spLocks noGrp="1"/>
          </p:cNvSpPr>
          <p:nvPr>
            <p:ph type="sldNum" sz="quarter" idx="12"/>
          </p:nvPr>
        </p:nvSpPr>
        <p:spPr/>
        <p:txBody>
          <a:bodyPr/>
          <a:lstStyle/>
          <a:p>
            <a:fld id="{2BDBB84B-48E9-47CD-AA60-1894197C309F}" type="slidenum">
              <a:rPr lang="en-GB" smtClean="0"/>
              <a:t>‹#›</a:t>
            </a:fld>
            <a:endParaRPr lang="en-GB"/>
          </a:p>
        </p:txBody>
      </p:sp>
    </p:spTree>
    <p:extLst>
      <p:ext uri="{BB962C8B-B14F-4D97-AF65-F5344CB8AC3E}">
        <p14:creationId xmlns:p14="http://schemas.microsoft.com/office/powerpoint/2010/main" val="2009588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4E925C0-569D-48FC-A65B-5D3DF855A2C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EC35579-C38E-4E6F-BE91-7745F335F7A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B37C057-E12A-4E9F-A48A-B5249FB43C3B}"/>
              </a:ext>
            </a:extLst>
          </p:cNvPr>
          <p:cNvSpPr>
            <a:spLocks noGrp="1"/>
          </p:cNvSpPr>
          <p:nvPr>
            <p:ph type="dt" sz="half" idx="10"/>
          </p:nvPr>
        </p:nvSpPr>
        <p:spPr/>
        <p:txBody>
          <a:bodyPr/>
          <a:lstStyle/>
          <a:p>
            <a:fld id="{9214BB5C-F2D7-455A-856B-83DF87B48A3A}" type="datetimeFigureOut">
              <a:rPr lang="en-GB" smtClean="0"/>
              <a:t>27/02/2020</a:t>
            </a:fld>
            <a:endParaRPr lang="en-GB"/>
          </a:p>
        </p:txBody>
      </p:sp>
      <p:sp>
        <p:nvSpPr>
          <p:cNvPr id="5" name="Footer Placeholder 4">
            <a:extLst>
              <a:ext uri="{FF2B5EF4-FFF2-40B4-BE49-F238E27FC236}">
                <a16:creationId xmlns:a16="http://schemas.microsoft.com/office/drawing/2014/main" id="{ECB1BD4B-C65F-4E54-937C-32BFD745B29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D77C716-BAE6-4E9F-9499-6711DB17B14B}"/>
              </a:ext>
            </a:extLst>
          </p:cNvPr>
          <p:cNvSpPr>
            <a:spLocks noGrp="1"/>
          </p:cNvSpPr>
          <p:nvPr>
            <p:ph type="sldNum" sz="quarter" idx="12"/>
          </p:nvPr>
        </p:nvSpPr>
        <p:spPr/>
        <p:txBody>
          <a:bodyPr/>
          <a:lstStyle/>
          <a:p>
            <a:fld id="{2BDBB84B-48E9-47CD-AA60-1894197C309F}" type="slidenum">
              <a:rPr lang="en-GB" smtClean="0"/>
              <a:t>‹#›</a:t>
            </a:fld>
            <a:endParaRPr lang="en-GB"/>
          </a:p>
        </p:txBody>
      </p:sp>
    </p:spTree>
    <p:extLst>
      <p:ext uri="{BB962C8B-B14F-4D97-AF65-F5344CB8AC3E}">
        <p14:creationId xmlns:p14="http://schemas.microsoft.com/office/powerpoint/2010/main" val="13054397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D6EA8-CD0F-4510-BF0B-7E67395B19C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71C1622-99D8-49E9-9B4B-B50DC68137A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863EB06-5EEC-412C-BF61-77A711594783}"/>
              </a:ext>
            </a:extLst>
          </p:cNvPr>
          <p:cNvSpPr>
            <a:spLocks noGrp="1"/>
          </p:cNvSpPr>
          <p:nvPr>
            <p:ph type="dt" sz="half" idx="10"/>
          </p:nvPr>
        </p:nvSpPr>
        <p:spPr/>
        <p:txBody>
          <a:bodyPr/>
          <a:lstStyle/>
          <a:p>
            <a:fld id="{9214BB5C-F2D7-455A-856B-83DF87B48A3A}" type="datetimeFigureOut">
              <a:rPr lang="en-GB" smtClean="0"/>
              <a:t>27/02/2020</a:t>
            </a:fld>
            <a:endParaRPr lang="en-GB"/>
          </a:p>
        </p:txBody>
      </p:sp>
      <p:sp>
        <p:nvSpPr>
          <p:cNvPr id="5" name="Footer Placeholder 4">
            <a:extLst>
              <a:ext uri="{FF2B5EF4-FFF2-40B4-BE49-F238E27FC236}">
                <a16:creationId xmlns:a16="http://schemas.microsoft.com/office/drawing/2014/main" id="{EAA84F7F-3498-4431-AD80-CBB82FF3371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FFF2D78-B5BB-4E0F-AEBC-8401A0B93303}"/>
              </a:ext>
            </a:extLst>
          </p:cNvPr>
          <p:cNvSpPr>
            <a:spLocks noGrp="1"/>
          </p:cNvSpPr>
          <p:nvPr>
            <p:ph type="sldNum" sz="quarter" idx="12"/>
          </p:nvPr>
        </p:nvSpPr>
        <p:spPr/>
        <p:txBody>
          <a:bodyPr/>
          <a:lstStyle/>
          <a:p>
            <a:fld id="{2BDBB84B-48E9-47CD-AA60-1894197C309F}" type="slidenum">
              <a:rPr lang="en-GB" smtClean="0"/>
              <a:t>‹#›</a:t>
            </a:fld>
            <a:endParaRPr lang="en-GB"/>
          </a:p>
        </p:txBody>
      </p:sp>
    </p:spTree>
    <p:extLst>
      <p:ext uri="{BB962C8B-B14F-4D97-AF65-F5344CB8AC3E}">
        <p14:creationId xmlns:p14="http://schemas.microsoft.com/office/powerpoint/2010/main" val="10597627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E4183-671C-441A-9786-B67BA910B9A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F3A2346-18BC-457C-A433-AF2C99D4B8A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9B36D7-81C5-4A5A-9255-B39EA78AF45F}"/>
              </a:ext>
            </a:extLst>
          </p:cNvPr>
          <p:cNvSpPr>
            <a:spLocks noGrp="1"/>
          </p:cNvSpPr>
          <p:nvPr>
            <p:ph type="dt" sz="half" idx="10"/>
          </p:nvPr>
        </p:nvSpPr>
        <p:spPr/>
        <p:txBody>
          <a:bodyPr/>
          <a:lstStyle/>
          <a:p>
            <a:fld id="{9214BB5C-F2D7-455A-856B-83DF87B48A3A}" type="datetimeFigureOut">
              <a:rPr lang="en-GB" smtClean="0"/>
              <a:t>27/02/2020</a:t>
            </a:fld>
            <a:endParaRPr lang="en-GB"/>
          </a:p>
        </p:txBody>
      </p:sp>
      <p:sp>
        <p:nvSpPr>
          <p:cNvPr id="5" name="Footer Placeholder 4">
            <a:extLst>
              <a:ext uri="{FF2B5EF4-FFF2-40B4-BE49-F238E27FC236}">
                <a16:creationId xmlns:a16="http://schemas.microsoft.com/office/drawing/2014/main" id="{D8587D89-B0F3-4BB5-9875-99C06F4FD1C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348F247-DAAC-42FC-A23C-45BAC543B5BC}"/>
              </a:ext>
            </a:extLst>
          </p:cNvPr>
          <p:cNvSpPr>
            <a:spLocks noGrp="1"/>
          </p:cNvSpPr>
          <p:nvPr>
            <p:ph type="sldNum" sz="quarter" idx="12"/>
          </p:nvPr>
        </p:nvSpPr>
        <p:spPr/>
        <p:txBody>
          <a:bodyPr/>
          <a:lstStyle/>
          <a:p>
            <a:fld id="{2BDBB84B-48E9-47CD-AA60-1894197C309F}" type="slidenum">
              <a:rPr lang="en-GB" smtClean="0"/>
              <a:t>‹#›</a:t>
            </a:fld>
            <a:endParaRPr lang="en-GB"/>
          </a:p>
        </p:txBody>
      </p:sp>
    </p:spTree>
    <p:extLst>
      <p:ext uri="{BB962C8B-B14F-4D97-AF65-F5344CB8AC3E}">
        <p14:creationId xmlns:p14="http://schemas.microsoft.com/office/powerpoint/2010/main" val="24563513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611DE-DC53-4C28-9E96-C11E3C29B2A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10BD5EA-FB15-40D4-9D14-B68A9451905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0DF5298-746B-4D3B-971D-FE44E434C41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9A26AD6-93C9-44D1-BDB7-29F73D2B1768}"/>
              </a:ext>
            </a:extLst>
          </p:cNvPr>
          <p:cNvSpPr>
            <a:spLocks noGrp="1"/>
          </p:cNvSpPr>
          <p:nvPr>
            <p:ph type="dt" sz="half" idx="10"/>
          </p:nvPr>
        </p:nvSpPr>
        <p:spPr/>
        <p:txBody>
          <a:bodyPr/>
          <a:lstStyle/>
          <a:p>
            <a:fld id="{9214BB5C-F2D7-455A-856B-83DF87B48A3A}" type="datetimeFigureOut">
              <a:rPr lang="en-GB" smtClean="0"/>
              <a:t>27/02/2020</a:t>
            </a:fld>
            <a:endParaRPr lang="en-GB"/>
          </a:p>
        </p:txBody>
      </p:sp>
      <p:sp>
        <p:nvSpPr>
          <p:cNvPr id="6" name="Footer Placeholder 5">
            <a:extLst>
              <a:ext uri="{FF2B5EF4-FFF2-40B4-BE49-F238E27FC236}">
                <a16:creationId xmlns:a16="http://schemas.microsoft.com/office/drawing/2014/main" id="{36DC2E30-7062-46DC-9CC6-F65B37C3B24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E0375EC-751A-4B35-A73C-89455333B2D0}"/>
              </a:ext>
            </a:extLst>
          </p:cNvPr>
          <p:cNvSpPr>
            <a:spLocks noGrp="1"/>
          </p:cNvSpPr>
          <p:nvPr>
            <p:ph type="sldNum" sz="quarter" idx="12"/>
          </p:nvPr>
        </p:nvSpPr>
        <p:spPr/>
        <p:txBody>
          <a:bodyPr/>
          <a:lstStyle/>
          <a:p>
            <a:fld id="{2BDBB84B-48E9-47CD-AA60-1894197C309F}" type="slidenum">
              <a:rPr lang="en-GB" smtClean="0"/>
              <a:t>‹#›</a:t>
            </a:fld>
            <a:endParaRPr lang="en-GB"/>
          </a:p>
        </p:txBody>
      </p:sp>
    </p:spTree>
    <p:extLst>
      <p:ext uri="{BB962C8B-B14F-4D97-AF65-F5344CB8AC3E}">
        <p14:creationId xmlns:p14="http://schemas.microsoft.com/office/powerpoint/2010/main" val="3694035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37113-9665-4F81-8F9C-21798BFF6A4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3BF2D53-446A-4591-B682-F57E74EA327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9B319E-8372-4F43-BAA6-A4E34A0B57F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DEB8529-ED51-4758-8F32-8329E71D456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F849270-5546-411E-822E-DA741A644A5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B22AFF6-8C93-43D5-BFA2-924382ED759B}"/>
              </a:ext>
            </a:extLst>
          </p:cNvPr>
          <p:cNvSpPr>
            <a:spLocks noGrp="1"/>
          </p:cNvSpPr>
          <p:nvPr>
            <p:ph type="dt" sz="half" idx="10"/>
          </p:nvPr>
        </p:nvSpPr>
        <p:spPr/>
        <p:txBody>
          <a:bodyPr/>
          <a:lstStyle/>
          <a:p>
            <a:fld id="{9214BB5C-F2D7-455A-856B-83DF87B48A3A}" type="datetimeFigureOut">
              <a:rPr lang="en-GB" smtClean="0"/>
              <a:t>27/02/2020</a:t>
            </a:fld>
            <a:endParaRPr lang="en-GB"/>
          </a:p>
        </p:txBody>
      </p:sp>
      <p:sp>
        <p:nvSpPr>
          <p:cNvPr id="8" name="Footer Placeholder 7">
            <a:extLst>
              <a:ext uri="{FF2B5EF4-FFF2-40B4-BE49-F238E27FC236}">
                <a16:creationId xmlns:a16="http://schemas.microsoft.com/office/drawing/2014/main" id="{2454B20B-2D6C-427D-8C20-97EDD5A6529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E55C5A0-E02D-4486-86F1-B12090901796}"/>
              </a:ext>
            </a:extLst>
          </p:cNvPr>
          <p:cNvSpPr>
            <a:spLocks noGrp="1"/>
          </p:cNvSpPr>
          <p:nvPr>
            <p:ph type="sldNum" sz="quarter" idx="12"/>
          </p:nvPr>
        </p:nvSpPr>
        <p:spPr/>
        <p:txBody>
          <a:bodyPr/>
          <a:lstStyle/>
          <a:p>
            <a:fld id="{2BDBB84B-48E9-47CD-AA60-1894197C309F}" type="slidenum">
              <a:rPr lang="en-GB" smtClean="0"/>
              <a:t>‹#›</a:t>
            </a:fld>
            <a:endParaRPr lang="en-GB"/>
          </a:p>
        </p:txBody>
      </p:sp>
    </p:spTree>
    <p:extLst>
      <p:ext uri="{BB962C8B-B14F-4D97-AF65-F5344CB8AC3E}">
        <p14:creationId xmlns:p14="http://schemas.microsoft.com/office/powerpoint/2010/main" val="17022463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CCEA6-031F-4635-8FE0-E287921AA62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B636495-9F23-4953-B89A-A79AB69D05DA}"/>
              </a:ext>
            </a:extLst>
          </p:cNvPr>
          <p:cNvSpPr>
            <a:spLocks noGrp="1"/>
          </p:cNvSpPr>
          <p:nvPr>
            <p:ph type="dt" sz="half" idx="10"/>
          </p:nvPr>
        </p:nvSpPr>
        <p:spPr/>
        <p:txBody>
          <a:bodyPr/>
          <a:lstStyle/>
          <a:p>
            <a:fld id="{9214BB5C-F2D7-455A-856B-83DF87B48A3A}" type="datetimeFigureOut">
              <a:rPr lang="en-GB" smtClean="0"/>
              <a:t>27/02/2020</a:t>
            </a:fld>
            <a:endParaRPr lang="en-GB"/>
          </a:p>
        </p:txBody>
      </p:sp>
      <p:sp>
        <p:nvSpPr>
          <p:cNvPr id="4" name="Footer Placeholder 3">
            <a:extLst>
              <a:ext uri="{FF2B5EF4-FFF2-40B4-BE49-F238E27FC236}">
                <a16:creationId xmlns:a16="http://schemas.microsoft.com/office/drawing/2014/main" id="{56CAD682-BBA4-4DE0-B8BE-FB7A254623D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F71CD9D-7A6B-4411-91EA-C6384F7C64CC}"/>
              </a:ext>
            </a:extLst>
          </p:cNvPr>
          <p:cNvSpPr>
            <a:spLocks noGrp="1"/>
          </p:cNvSpPr>
          <p:nvPr>
            <p:ph type="sldNum" sz="quarter" idx="12"/>
          </p:nvPr>
        </p:nvSpPr>
        <p:spPr/>
        <p:txBody>
          <a:bodyPr/>
          <a:lstStyle/>
          <a:p>
            <a:fld id="{2BDBB84B-48E9-47CD-AA60-1894197C309F}" type="slidenum">
              <a:rPr lang="en-GB" smtClean="0"/>
              <a:t>‹#›</a:t>
            </a:fld>
            <a:endParaRPr lang="en-GB"/>
          </a:p>
        </p:txBody>
      </p:sp>
    </p:spTree>
    <p:extLst>
      <p:ext uri="{BB962C8B-B14F-4D97-AF65-F5344CB8AC3E}">
        <p14:creationId xmlns:p14="http://schemas.microsoft.com/office/powerpoint/2010/main" val="41147025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B6CFBFE-D405-46F2-8A06-2CAA9BBB1A9F}"/>
              </a:ext>
            </a:extLst>
          </p:cNvPr>
          <p:cNvSpPr>
            <a:spLocks noGrp="1"/>
          </p:cNvSpPr>
          <p:nvPr>
            <p:ph type="dt" sz="half" idx="10"/>
          </p:nvPr>
        </p:nvSpPr>
        <p:spPr/>
        <p:txBody>
          <a:bodyPr/>
          <a:lstStyle/>
          <a:p>
            <a:fld id="{9214BB5C-F2D7-455A-856B-83DF87B48A3A}" type="datetimeFigureOut">
              <a:rPr lang="en-GB" smtClean="0"/>
              <a:t>27/02/2020</a:t>
            </a:fld>
            <a:endParaRPr lang="en-GB"/>
          </a:p>
        </p:txBody>
      </p:sp>
      <p:sp>
        <p:nvSpPr>
          <p:cNvPr id="3" name="Footer Placeholder 2">
            <a:extLst>
              <a:ext uri="{FF2B5EF4-FFF2-40B4-BE49-F238E27FC236}">
                <a16:creationId xmlns:a16="http://schemas.microsoft.com/office/drawing/2014/main" id="{E41CE4FB-F5F1-4BAA-B07F-50D9BA5003D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8094822-87D3-47A0-AD08-4DCEFC4A9D14}"/>
              </a:ext>
            </a:extLst>
          </p:cNvPr>
          <p:cNvSpPr>
            <a:spLocks noGrp="1"/>
          </p:cNvSpPr>
          <p:nvPr>
            <p:ph type="sldNum" sz="quarter" idx="12"/>
          </p:nvPr>
        </p:nvSpPr>
        <p:spPr/>
        <p:txBody>
          <a:bodyPr/>
          <a:lstStyle/>
          <a:p>
            <a:fld id="{2BDBB84B-48E9-47CD-AA60-1894197C309F}" type="slidenum">
              <a:rPr lang="en-GB" smtClean="0"/>
              <a:t>‹#›</a:t>
            </a:fld>
            <a:endParaRPr lang="en-GB"/>
          </a:p>
        </p:txBody>
      </p:sp>
    </p:spTree>
    <p:extLst>
      <p:ext uri="{BB962C8B-B14F-4D97-AF65-F5344CB8AC3E}">
        <p14:creationId xmlns:p14="http://schemas.microsoft.com/office/powerpoint/2010/main" val="34144806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7886B-3914-4A20-AD45-74FCF6F542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6337170-B1A0-40C8-91AE-AA091A7A6D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C96AACD-4F31-4F16-A9A7-7239AB77A6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FACA0F-FD29-44B2-99C0-FD91C2C3B2F0}"/>
              </a:ext>
            </a:extLst>
          </p:cNvPr>
          <p:cNvSpPr>
            <a:spLocks noGrp="1"/>
          </p:cNvSpPr>
          <p:nvPr>
            <p:ph type="dt" sz="half" idx="10"/>
          </p:nvPr>
        </p:nvSpPr>
        <p:spPr/>
        <p:txBody>
          <a:bodyPr/>
          <a:lstStyle/>
          <a:p>
            <a:fld id="{9214BB5C-F2D7-455A-856B-83DF87B48A3A}" type="datetimeFigureOut">
              <a:rPr lang="en-GB" smtClean="0"/>
              <a:t>27/02/2020</a:t>
            </a:fld>
            <a:endParaRPr lang="en-GB"/>
          </a:p>
        </p:txBody>
      </p:sp>
      <p:sp>
        <p:nvSpPr>
          <p:cNvPr id="6" name="Footer Placeholder 5">
            <a:extLst>
              <a:ext uri="{FF2B5EF4-FFF2-40B4-BE49-F238E27FC236}">
                <a16:creationId xmlns:a16="http://schemas.microsoft.com/office/drawing/2014/main" id="{E8088015-5D8A-4CF1-BF6F-1FD126E4741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AD93AD5-9FE7-4EE9-B3E7-4C255B8C75AF}"/>
              </a:ext>
            </a:extLst>
          </p:cNvPr>
          <p:cNvSpPr>
            <a:spLocks noGrp="1"/>
          </p:cNvSpPr>
          <p:nvPr>
            <p:ph type="sldNum" sz="quarter" idx="12"/>
          </p:nvPr>
        </p:nvSpPr>
        <p:spPr/>
        <p:txBody>
          <a:bodyPr/>
          <a:lstStyle/>
          <a:p>
            <a:fld id="{2BDBB84B-48E9-47CD-AA60-1894197C309F}" type="slidenum">
              <a:rPr lang="en-GB" smtClean="0"/>
              <a:t>‹#›</a:t>
            </a:fld>
            <a:endParaRPr lang="en-GB"/>
          </a:p>
        </p:txBody>
      </p:sp>
    </p:spTree>
    <p:extLst>
      <p:ext uri="{BB962C8B-B14F-4D97-AF65-F5344CB8AC3E}">
        <p14:creationId xmlns:p14="http://schemas.microsoft.com/office/powerpoint/2010/main" val="1194333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F0C9A-ABE5-4617-9DD2-3F9A69C7DC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FF87D33-D4C5-4CB7-B184-0A58064100F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F1DBE12-A5F0-41E4-A72F-8317C92735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1D9C79-3D9C-4D10-B8D0-B4FB97A5BD0C}"/>
              </a:ext>
            </a:extLst>
          </p:cNvPr>
          <p:cNvSpPr>
            <a:spLocks noGrp="1"/>
          </p:cNvSpPr>
          <p:nvPr>
            <p:ph type="dt" sz="half" idx="10"/>
          </p:nvPr>
        </p:nvSpPr>
        <p:spPr/>
        <p:txBody>
          <a:bodyPr/>
          <a:lstStyle/>
          <a:p>
            <a:fld id="{9214BB5C-F2D7-455A-856B-83DF87B48A3A}" type="datetimeFigureOut">
              <a:rPr lang="en-GB" smtClean="0"/>
              <a:t>27/02/2020</a:t>
            </a:fld>
            <a:endParaRPr lang="en-GB"/>
          </a:p>
        </p:txBody>
      </p:sp>
      <p:sp>
        <p:nvSpPr>
          <p:cNvPr id="6" name="Footer Placeholder 5">
            <a:extLst>
              <a:ext uri="{FF2B5EF4-FFF2-40B4-BE49-F238E27FC236}">
                <a16:creationId xmlns:a16="http://schemas.microsoft.com/office/drawing/2014/main" id="{94A9DDE9-A71C-4280-9BCB-954E345E9EB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F3BD8F3-D00C-42BB-B78D-A81AE784C2A9}"/>
              </a:ext>
            </a:extLst>
          </p:cNvPr>
          <p:cNvSpPr>
            <a:spLocks noGrp="1"/>
          </p:cNvSpPr>
          <p:nvPr>
            <p:ph type="sldNum" sz="quarter" idx="12"/>
          </p:nvPr>
        </p:nvSpPr>
        <p:spPr/>
        <p:txBody>
          <a:bodyPr/>
          <a:lstStyle/>
          <a:p>
            <a:fld id="{2BDBB84B-48E9-47CD-AA60-1894197C309F}" type="slidenum">
              <a:rPr lang="en-GB" smtClean="0"/>
              <a:t>‹#›</a:t>
            </a:fld>
            <a:endParaRPr lang="en-GB"/>
          </a:p>
        </p:txBody>
      </p:sp>
    </p:spTree>
    <p:extLst>
      <p:ext uri="{BB962C8B-B14F-4D97-AF65-F5344CB8AC3E}">
        <p14:creationId xmlns:p14="http://schemas.microsoft.com/office/powerpoint/2010/main" val="40236616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8E18B4-1D1C-451C-8085-72E821AFB0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B0A22F5-FBBF-4F7F-AE3C-2642B4E819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6C320C8-70D2-423D-AEA9-213A16D59E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14BB5C-F2D7-455A-856B-83DF87B48A3A}" type="datetimeFigureOut">
              <a:rPr lang="en-GB" smtClean="0"/>
              <a:t>27/02/2020</a:t>
            </a:fld>
            <a:endParaRPr lang="en-GB"/>
          </a:p>
        </p:txBody>
      </p:sp>
      <p:sp>
        <p:nvSpPr>
          <p:cNvPr id="5" name="Footer Placeholder 4">
            <a:extLst>
              <a:ext uri="{FF2B5EF4-FFF2-40B4-BE49-F238E27FC236}">
                <a16:creationId xmlns:a16="http://schemas.microsoft.com/office/drawing/2014/main" id="{6E4660F0-94F4-421A-A9A7-7415D9EC3F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52EE942-8C0C-444E-A96A-D6B85BAFA7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DBB84B-48E9-47CD-AA60-1894197C309F}" type="slidenum">
              <a:rPr lang="en-GB" smtClean="0"/>
              <a:t>‹#›</a:t>
            </a:fld>
            <a:endParaRPr lang="en-GB"/>
          </a:p>
        </p:txBody>
      </p:sp>
    </p:spTree>
    <p:extLst>
      <p:ext uri="{BB962C8B-B14F-4D97-AF65-F5344CB8AC3E}">
        <p14:creationId xmlns:p14="http://schemas.microsoft.com/office/powerpoint/2010/main" val="3502712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hyperlink" Target="https://www.un.org/esa/sustdev/publications/consumption_en.pdf"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s://www.nielsen.com/eu/en/press-releases/2015/consumer-goods-brands-that-demonstrate-commitment-to-sustainability-outperform/"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hyperlink" Target="https://globescan.com/people-feeling-anxiety-fear-over-climate-change/" TargetMode="Externa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xryouth.org/" TargetMode="External"/><Relationship Id="rId2" Type="http://schemas.openxmlformats.org/officeDocument/2006/relationships/hyperlink" Target="https://globalclimatestrike.net/more/" TargetMode="Externa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twitter.com/Consumers_Int" TargetMode="External"/><Relationship Id="rId2" Type="http://schemas.openxmlformats.org/officeDocument/2006/relationships/hyperlink" Target="https://www.consumersinternational.org/email-news/" TargetMode="External"/><Relationship Id="rId1" Type="http://schemas.openxmlformats.org/officeDocument/2006/relationships/slideLayout" Target="../slideLayouts/slideLayout1.xml"/><Relationship Id="rId5" Type="http://schemas.openxmlformats.org/officeDocument/2006/relationships/hyperlink" Target="https://www.consumersinternational.org/media/330361/wcrd2020socialpublic.zip" TargetMode="External"/><Relationship Id="rId4" Type="http://schemas.openxmlformats.org/officeDocument/2006/relationships/hyperlink" Target="https://www.facebook.com/consumersinternationa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picture containing animal, green, broccoli&#10;&#10;Description automatically generated">
            <a:extLst>
              <a:ext uri="{FF2B5EF4-FFF2-40B4-BE49-F238E27FC236}">
                <a16:creationId xmlns:a16="http://schemas.microsoft.com/office/drawing/2014/main" id="{62804289-C7D9-4376-B1A1-C6590A1FC9EF}"/>
              </a:ext>
            </a:extLst>
          </p:cNvPr>
          <p:cNvPicPr>
            <a:picLocks noChangeAspect="1"/>
          </p:cNvPicPr>
          <p:nvPr/>
        </p:nvPicPr>
        <p:blipFill rotWithShape="1">
          <a:blip r:embed="rId2">
            <a:extLst>
              <a:ext uri="{28A0092B-C50C-407E-A947-70E740481C1C}">
                <a14:useLocalDpi xmlns:a14="http://schemas.microsoft.com/office/drawing/2010/main" val="0"/>
              </a:ext>
            </a:extLst>
          </a:blip>
          <a:srcRect r="37367" b="-114"/>
          <a:stretch/>
        </p:blipFill>
        <p:spPr>
          <a:xfrm>
            <a:off x="4555787" y="0"/>
            <a:ext cx="7636213" cy="6858000"/>
          </a:xfrm>
          <a:prstGeom prst="rect">
            <a:avLst/>
          </a:prstGeom>
        </p:spPr>
      </p:pic>
      <p:sp>
        <p:nvSpPr>
          <p:cNvPr id="10" name="Oval 9">
            <a:extLst>
              <a:ext uri="{FF2B5EF4-FFF2-40B4-BE49-F238E27FC236}">
                <a16:creationId xmlns:a16="http://schemas.microsoft.com/office/drawing/2014/main" id="{3F0A359F-58F9-46FA-8E6C-2F3392521D41}"/>
              </a:ext>
            </a:extLst>
          </p:cNvPr>
          <p:cNvSpPr>
            <a:spLocks noChangeAspect="1"/>
          </p:cNvSpPr>
          <p:nvPr/>
        </p:nvSpPr>
        <p:spPr>
          <a:xfrm>
            <a:off x="7698926" y="696989"/>
            <a:ext cx="3801455" cy="380145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E1E6AF30-9835-40D6-80D8-09ED196C3AE7}"/>
              </a:ext>
            </a:extLst>
          </p:cNvPr>
          <p:cNvSpPr/>
          <p:nvPr/>
        </p:nvSpPr>
        <p:spPr>
          <a:xfrm>
            <a:off x="7611949" y="1787000"/>
            <a:ext cx="3888432" cy="1475597"/>
          </a:xfrm>
          <a:prstGeom prst="rect">
            <a:avLst/>
          </a:prstGeom>
        </p:spPr>
        <p:txBody>
          <a:bodyPr wrap="square">
            <a:spAutoFit/>
          </a:bodyPr>
          <a:lstStyle/>
          <a:p>
            <a:pPr algn="ctr">
              <a:lnSpc>
                <a:spcPts val="3500"/>
              </a:lnSpc>
            </a:pPr>
            <a:r>
              <a:rPr lang="en-GB" sz="3600" dirty="0">
                <a:solidFill>
                  <a:srgbClr val="92D050"/>
                </a:solidFill>
              </a:rPr>
              <a:t>LE CONSOMMATEUR DURABLE</a:t>
            </a:r>
          </a:p>
        </p:txBody>
      </p:sp>
      <p:sp>
        <p:nvSpPr>
          <p:cNvPr id="12" name="Rectangle 11">
            <a:extLst>
              <a:ext uri="{FF2B5EF4-FFF2-40B4-BE49-F238E27FC236}">
                <a16:creationId xmlns:a16="http://schemas.microsoft.com/office/drawing/2014/main" id="{D2155F1B-5376-4ECE-86E0-F18D61A1D6B7}"/>
              </a:ext>
            </a:extLst>
          </p:cNvPr>
          <p:cNvSpPr/>
          <p:nvPr/>
        </p:nvSpPr>
        <p:spPr>
          <a:xfrm>
            <a:off x="8318949" y="3216016"/>
            <a:ext cx="2561407" cy="400110"/>
          </a:xfrm>
          <a:prstGeom prst="rect">
            <a:avLst/>
          </a:prstGeom>
        </p:spPr>
        <p:txBody>
          <a:bodyPr wrap="none">
            <a:spAutoFit/>
          </a:bodyPr>
          <a:lstStyle/>
          <a:p>
            <a:pPr algn="ctr"/>
            <a:r>
              <a:rPr lang="en-US" sz="2000" b="1" dirty="0">
                <a:solidFill>
                  <a:srgbClr val="92D050"/>
                </a:solidFill>
                <a:latin typeface="+mj-lt"/>
                <a:ea typeface="Roboto" panose="02000000000000000000" pitchFamily="2" charset="0"/>
                <a:cs typeface="Roboto" panose="02000000000000000000" pitchFamily="2" charset="0"/>
              </a:rPr>
              <a:t>#</a:t>
            </a:r>
            <a:r>
              <a:rPr lang="en-US" sz="2000" b="1" dirty="0" err="1">
                <a:solidFill>
                  <a:srgbClr val="92D050"/>
                </a:solidFill>
                <a:latin typeface="+mj-lt"/>
                <a:ea typeface="Roboto" panose="02000000000000000000" pitchFamily="2" charset="0"/>
                <a:cs typeface="Roboto" panose="02000000000000000000" pitchFamily="2" charset="0"/>
              </a:rPr>
              <a:t>SustainableConsumer</a:t>
            </a:r>
            <a:r>
              <a:rPr lang="en-US" sz="2000" b="1" dirty="0">
                <a:solidFill>
                  <a:srgbClr val="92D050"/>
                </a:solidFill>
                <a:latin typeface="+mj-lt"/>
                <a:ea typeface="Roboto" panose="02000000000000000000" pitchFamily="2" charset="0"/>
                <a:cs typeface="Roboto" panose="02000000000000000000" pitchFamily="2" charset="0"/>
              </a:rPr>
              <a:t> </a:t>
            </a:r>
          </a:p>
        </p:txBody>
      </p:sp>
      <p:sp>
        <p:nvSpPr>
          <p:cNvPr id="16" name="Oval 15">
            <a:extLst>
              <a:ext uri="{FF2B5EF4-FFF2-40B4-BE49-F238E27FC236}">
                <a16:creationId xmlns:a16="http://schemas.microsoft.com/office/drawing/2014/main" id="{CFBC6883-9746-4DF2-A48E-12461B8D11D8}"/>
              </a:ext>
            </a:extLst>
          </p:cNvPr>
          <p:cNvSpPr>
            <a:spLocks noChangeAspect="1"/>
          </p:cNvSpPr>
          <p:nvPr/>
        </p:nvSpPr>
        <p:spPr>
          <a:xfrm>
            <a:off x="10451686" y="4225391"/>
            <a:ext cx="1899591" cy="18995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2E315F06-B90C-41A2-B639-561034D2EBD7}"/>
              </a:ext>
            </a:extLst>
          </p:cNvPr>
          <p:cNvSpPr/>
          <p:nvPr/>
        </p:nvSpPr>
        <p:spPr>
          <a:xfrm>
            <a:off x="8155071" y="4883120"/>
            <a:ext cx="6499225" cy="707886"/>
          </a:xfrm>
          <a:prstGeom prst="rect">
            <a:avLst/>
          </a:prstGeom>
        </p:spPr>
        <p:txBody>
          <a:bodyPr>
            <a:spAutoFit/>
          </a:bodyPr>
          <a:lstStyle/>
          <a:p>
            <a:pPr algn="ctr"/>
            <a:r>
              <a:rPr lang="en-GB" sz="2000" b="1" dirty="0">
                <a:solidFill>
                  <a:srgbClr val="92D050"/>
                </a:solidFill>
                <a:ea typeface="Roboto" panose="02000000000000000000" pitchFamily="2" charset="0"/>
                <a:cs typeface="Roboto" panose="02000000000000000000" pitchFamily="2" charset="0"/>
              </a:rPr>
              <a:t>15 mars</a:t>
            </a:r>
          </a:p>
          <a:p>
            <a:pPr algn="ctr"/>
            <a:r>
              <a:rPr lang="en-GB" sz="2000" b="1" dirty="0">
                <a:solidFill>
                  <a:srgbClr val="92D050"/>
                </a:solidFill>
                <a:ea typeface="Roboto" panose="02000000000000000000" pitchFamily="2" charset="0"/>
                <a:cs typeface="Roboto" panose="02000000000000000000" pitchFamily="2" charset="0"/>
              </a:rPr>
              <a:t>2020</a:t>
            </a:r>
          </a:p>
        </p:txBody>
      </p:sp>
      <p:pic>
        <p:nvPicPr>
          <p:cNvPr id="3" name="Picture 2" descr="A close up of a logo&#10;&#10;Description automatically generated">
            <a:extLst>
              <a:ext uri="{FF2B5EF4-FFF2-40B4-BE49-F238E27FC236}">
                <a16:creationId xmlns:a16="http://schemas.microsoft.com/office/drawing/2014/main" id="{93730159-6A17-42ED-878F-42EF2BBFDD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757" y="1864273"/>
            <a:ext cx="3312005" cy="3129453"/>
          </a:xfrm>
          <a:prstGeom prst="rect">
            <a:avLst/>
          </a:prstGeom>
        </p:spPr>
      </p:pic>
    </p:spTree>
    <p:extLst>
      <p:ext uri="{BB962C8B-B14F-4D97-AF65-F5344CB8AC3E}">
        <p14:creationId xmlns:p14="http://schemas.microsoft.com/office/powerpoint/2010/main" val="30529546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B314C59-5301-4BF2-B2AE-D20E7E84C79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5257" b="5198"/>
          <a:stretch/>
        </p:blipFill>
        <p:spPr>
          <a:xfrm>
            <a:off x="0" y="0"/>
            <a:ext cx="12192000" cy="6858000"/>
          </a:xfrm>
        </p:spPr>
      </p:pic>
      <p:sp>
        <p:nvSpPr>
          <p:cNvPr id="6" name="Oval 5">
            <a:extLst>
              <a:ext uri="{FF2B5EF4-FFF2-40B4-BE49-F238E27FC236}">
                <a16:creationId xmlns:a16="http://schemas.microsoft.com/office/drawing/2014/main" id="{826E7D42-EEE6-4B38-8936-8952D18FD1AA}"/>
              </a:ext>
            </a:extLst>
          </p:cNvPr>
          <p:cNvSpPr/>
          <p:nvPr/>
        </p:nvSpPr>
        <p:spPr>
          <a:xfrm>
            <a:off x="696687" y="810492"/>
            <a:ext cx="3080658" cy="30806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FF5000"/>
                </a:solidFill>
              </a:rPr>
              <a:t>MERCI!</a:t>
            </a:r>
            <a:endParaRPr lang="en-GB" sz="4800" dirty="0">
              <a:solidFill>
                <a:srgbClr val="FF5000"/>
              </a:solidFill>
            </a:endParaRPr>
          </a:p>
        </p:txBody>
      </p:sp>
    </p:spTree>
    <p:extLst>
      <p:ext uri="{BB962C8B-B14F-4D97-AF65-F5344CB8AC3E}">
        <p14:creationId xmlns:p14="http://schemas.microsoft.com/office/powerpoint/2010/main" val="26638407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2BC93036-9C86-41D4-95DF-A6B4B585CBCA}"/>
              </a:ext>
            </a:extLst>
          </p:cNvPr>
          <p:cNvSpPr txBox="1">
            <a:spLocks/>
          </p:cNvSpPr>
          <p:nvPr/>
        </p:nvSpPr>
        <p:spPr>
          <a:xfrm>
            <a:off x="868485" y="1066800"/>
            <a:ext cx="4962525" cy="15065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200" dirty="0" err="1">
                <a:solidFill>
                  <a:srgbClr val="FF5000"/>
                </a:solidFill>
                <a:latin typeface="+mj-lt"/>
              </a:rPr>
              <a:t>Qu’est-ce</a:t>
            </a:r>
            <a:r>
              <a:rPr lang="en-GB" sz="3200" dirty="0">
                <a:solidFill>
                  <a:srgbClr val="FF5000"/>
                </a:solidFill>
                <a:latin typeface="+mj-lt"/>
              </a:rPr>
              <a:t> que la </a:t>
            </a:r>
            <a:r>
              <a:rPr lang="fr-FR" sz="3200" dirty="0">
                <a:solidFill>
                  <a:srgbClr val="FF5000"/>
                </a:solidFill>
                <a:latin typeface="+mj-lt"/>
              </a:rPr>
              <a:t>Journée mondiale des droits des consommateurs</a:t>
            </a:r>
            <a:r>
              <a:rPr lang="en-GB" sz="3200" dirty="0">
                <a:solidFill>
                  <a:srgbClr val="FF5000"/>
                </a:solidFill>
                <a:latin typeface="+mj-lt"/>
              </a:rPr>
              <a:t>?</a:t>
            </a:r>
          </a:p>
        </p:txBody>
      </p:sp>
      <p:sp>
        <p:nvSpPr>
          <p:cNvPr id="5" name="Content Placeholder 3">
            <a:extLst>
              <a:ext uri="{FF2B5EF4-FFF2-40B4-BE49-F238E27FC236}">
                <a16:creationId xmlns:a16="http://schemas.microsoft.com/office/drawing/2014/main" id="{100FB264-1738-4544-90E6-DC9E2F413B73}"/>
              </a:ext>
            </a:extLst>
          </p:cNvPr>
          <p:cNvSpPr>
            <a:spLocks noGrp="1"/>
          </p:cNvSpPr>
          <p:nvPr>
            <p:ph idx="1"/>
          </p:nvPr>
        </p:nvSpPr>
        <p:spPr>
          <a:xfrm>
            <a:off x="868485" y="2573387"/>
            <a:ext cx="5475166" cy="3875038"/>
          </a:xfrm>
        </p:spPr>
        <p:txBody>
          <a:bodyPr>
            <a:normAutofit fontScale="25000" lnSpcReduction="20000"/>
          </a:bodyPr>
          <a:lstStyle/>
          <a:p>
            <a:pPr>
              <a:lnSpc>
                <a:spcPct val="120000"/>
              </a:lnSpc>
            </a:pPr>
            <a:r>
              <a:rPr lang="fr-FR" sz="9600" dirty="0">
                <a:ea typeface="Roboto" panose="02000000000000000000" pitchFamily="2" charset="0"/>
                <a:cs typeface="Roboto" panose="02000000000000000000" pitchFamily="2" charset="0"/>
              </a:rPr>
              <a:t>C’est une occasion annuelle de célébrer et de renforcer l’influence et la solidarité internationale des associations de consommateurs.</a:t>
            </a:r>
          </a:p>
          <a:p>
            <a:pPr>
              <a:lnSpc>
                <a:spcPct val="120000"/>
              </a:lnSpc>
            </a:pPr>
            <a:r>
              <a:rPr lang="fr-FR" sz="9600" dirty="0">
                <a:ea typeface="Roboto" panose="02000000000000000000" pitchFamily="2" charset="0"/>
                <a:cs typeface="Roboto" panose="02000000000000000000" pitchFamily="2" charset="0"/>
              </a:rPr>
              <a:t>Ces associations se rassemblent pour mettre en évidence et mieux faire connaître les problématiques importantes pour les consommateurs dans le monde entier. </a:t>
            </a:r>
          </a:p>
          <a:p>
            <a:endParaRPr lang="en-GB" dirty="0"/>
          </a:p>
        </p:txBody>
      </p:sp>
      <p:pic>
        <p:nvPicPr>
          <p:cNvPr id="11" name="Picture 10" descr="A group of people walking through a cloudy sky&#10;&#10;Description automatically generated">
            <a:extLst>
              <a:ext uri="{FF2B5EF4-FFF2-40B4-BE49-F238E27FC236}">
                <a16:creationId xmlns:a16="http://schemas.microsoft.com/office/drawing/2014/main" id="{6F9D7752-2493-48A8-B68E-858BB69F561F}"/>
              </a:ext>
            </a:extLst>
          </p:cNvPr>
          <p:cNvPicPr>
            <a:picLocks noChangeAspect="1"/>
          </p:cNvPicPr>
          <p:nvPr/>
        </p:nvPicPr>
        <p:blipFill rotWithShape="1">
          <a:blip r:embed="rId2">
            <a:extLst>
              <a:ext uri="{28A0092B-C50C-407E-A947-70E740481C1C}">
                <a14:useLocalDpi xmlns:a14="http://schemas.microsoft.com/office/drawing/2010/main" val="0"/>
              </a:ext>
            </a:extLst>
          </a:blip>
          <a:srcRect l="32870" r="18889"/>
          <a:stretch/>
        </p:blipFill>
        <p:spPr>
          <a:xfrm>
            <a:off x="7229474" y="0"/>
            <a:ext cx="4962525" cy="6858000"/>
          </a:xfrm>
          <a:prstGeom prst="rect">
            <a:avLst/>
          </a:prstGeom>
        </p:spPr>
      </p:pic>
      <p:sp>
        <p:nvSpPr>
          <p:cNvPr id="6" name="Oval 5">
            <a:extLst>
              <a:ext uri="{FF2B5EF4-FFF2-40B4-BE49-F238E27FC236}">
                <a16:creationId xmlns:a16="http://schemas.microsoft.com/office/drawing/2014/main" id="{53D3C019-84D4-4B57-81FF-B5591DB028F1}"/>
              </a:ext>
            </a:extLst>
          </p:cNvPr>
          <p:cNvSpPr>
            <a:spLocks noChangeAspect="1"/>
          </p:cNvSpPr>
          <p:nvPr/>
        </p:nvSpPr>
        <p:spPr>
          <a:xfrm>
            <a:off x="7742115" y="2188890"/>
            <a:ext cx="1560740" cy="1560741"/>
          </a:xfrm>
          <a:prstGeom prst="ellipse">
            <a:avLst/>
          </a:prstGeom>
          <a:solidFill>
            <a:srgbClr val="FF5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0FD6DCDC-BD99-4CE1-A32F-6BF26B229FCE}"/>
              </a:ext>
            </a:extLst>
          </p:cNvPr>
          <p:cNvSpPr/>
          <p:nvPr/>
        </p:nvSpPr>
        <p:spPr>
          <a:xfrm>
            <a:off x="5263000" y="2611540"/>
            <a:ext cx="6499225" cy="707886"/>
          </a:xfrm>
          <a:prstGeom prst="rect">
            <a:avLst/>
          </a:prstGeom>
        </p:spPr>
        <p:txBody>
          <a:bodyPr>
            <a:spAutoFit/>
          </a:bodyPr>
          <a:lstStyle/>
          <a:p>
            <a:pPr algn="ctr"/>
            <a:r>
              <a:rPr lang="en-GB" sz="4000" dirty="0">
                <a:solidFill>
                  <a:schemeClr val="bg1"/>
                </a:solidFill>
                <a:ea typeface="Roboto" panose="02000000000000000000" pitchFamily="2" charset="0"/>
                <a:cs typeface="Roboto" panose="02000000000000000000" pitchFamily="2" charset="0"/>
              </a:rPr>
              <a:t>2020</a:t>
            </a:r>
          </a:p>
        </p:txBody>
      </p:sp>
      <p:sp>
        <p:nvSpPr>
          <p:cNvPr id="8" name="Oval 7">
            <a:extLst>
              <a:ext uri="{FF2B5EF4-FFF2-40B4-BE49-F238E27FC236}">
                <a16:creationId xmlns:a16="http://schemas.microsoft.com/office/drawing/2014/main" id="{38BEF9FA-C11D-433A-97D8-F8416FC64C6A}"/>
              </a:ext>
            </a:extLst>
          </p:cNvPr>
          <p:cNvSpPr>
            <a:spLocks noChangeAspect="1"/>
          </p:cNvSpPr>
          <p:nvPr/>
        </p:nvSpPr>
        <p:spPr>
          <a:xfrm>
            <a:off x="6096000" y="594435"/>
            <a:ext cx="1899591" cy="1899592"/>
          </a:xfrm>
          <a:prstGeom prst="ellipse">
            <a:avLst/>
          </a:prstGeom>
          <a:solidFill>
            <a:srgbClr val="FF5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22F95244-7EE1-4FCB-A2BE-C5424369DB4A}"/>
              </a:ext>
            </a:extLst>
          </p:cNvPr>
          <p:cNvSpPr/>
          <p:nvPr/>
        </p:nvSpPr>
        <p:spPr>
          <a:xfrm>
            <a:off x="3796182" y="1255604"/>
            <a:ext cx="6499225" cy="584775"/>
          </a:xfrm>
          <a:prstGeom prst="rect">
            <a:avLst/>
          </a:prstGeom>
        </p:spPr>
        <p:txBody>
          <a:bodyPr wrap="square">
            <a:spAutoFit/>
          </a:bodyPr>
          <a:lstStyle/>
          <a:p>
            <a:pPr algn="ctr"/>
            <a:r>
              <a:rPr lang="en-GB" sz="3200" dirty="0">
                <a:solidFill>
                  <a:schemeClr val="bg1"/>
                </a:solidFill>
                <a:ea typeface="Roboto" panose="02000000000000000000" pitchFamily="2" charset="0"/>
                <a:cs typeface="Roboto" panose="02000000000000000000" pitchFamily="2" charset="0"/>
              </a:rPr>
              <a:t>15 mars</a:t>
            </a:r>
          </a:p>
        </p:txBody>
      </p:sp>
    </p:spTree>
    <p:extLst>
      <p:ext uri="{BB962C8B-B14F-4D97-AF65-F5344CB8AC3E}">
        <p14:creationId xmlns:p14="http://schemas.microsoft.com/office/powerpoint/2010/main" val="25424363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6A2A1D3-5D8E-4E68-B8FA-ADCBA287E32D}"/>
              </a:ext>
            </a:extLst>
          </p:cNvPr>
          <p:cNvSpPr/>
          <p:nvPr/>
        </p:nvSpPr>
        <p:spPr>
          <a:xfrm>
            <a:off x="427947" y="1315482"/>
            <a:ext cx="5668054" cy="5798510"/>
          </a:xfrm>
          <a:prstGeom prst="rect">
            <a:avLst/>
          </a:prstGeom>
        </p:spPr>
        <p:txBody>
          <a:bodyPr wrap="square">
            <a:spAutoFit/>
          </a:bodyPr>
          <a:lstStyle/>
          <a:p>
            <a:pPr marL="285750" lvl="0" indent="-285750">
              <a:lnSpc>
                <a:spcPct val="100000"/>
              </a:lnSpc>
              <a:buFont typeface="Arial" panose="020B0604020202020204" pitchFamily="34" charset="0"/>
              <a:buChar char="•"/>
            </a:pPr>
            <a:r>
              <a:rPr lang="fr-FR" dirty="0">
                <a:ea typeface="Roboto Light" panose="02000000000000000000" pitchFamily="2" charset="0"/>
                <a:cs typeface="Roboto Light" panose="02000000000000000000" pitchFamily="2" charset="0"/>
              </a:rPr>
              <a:t>La consommation durable vise à utiliser plus efficacement les ressources de la terre et à développer le commerce équitable tout en contribuant à réduire la pauvreté. Il doit permettre à chacun de bénéficier d'une bonne qualité de vie en lui donnant accès à la nourriture, à l'eau, à l'énergie, aux médicaments, etc.</a:t>
            </a:r>
            <a:br>
              <a:rPr lang="en-GB" dirty="0">
                <a:ea typeface="Roboto Light" panose="02000000000000000000" pitchFamily="2" charset="0"/>
                <a:cs typeface="Roboto Light" panose="02000000000000000000" pitchFamily="2" charset="0"/>
              </a:rPr>
            </a:br>
            <a:endParaRPr lang="en-GB" dirty="0">
              <a:ea typeface="Roboto Light" panose="02000000000000000000" pitchFamily="2" charset="0"/>
              <a:cs typeface="Roboto Light" panose="02000000000000000000" pitchFamily="2" charset="0"/>
            </a:endParaRPr>
          </a:p>
          <a:p>
            <a:pPr marL="285750" lvl="0" indent="-285750" defTabSz="488950">
              <a:lnSpc>
                <a:spcPct val="90000"/>
              </a:lnSpc>
              <a:spcBef>
                <a:spcPct val="0"/>
              </a:spcBef>
              <a:spcAft>
                <a:spcPct val="35000"/>
              </a:spcAft>
              <a:buFont typeface="Arial" panose="020B0604020202020204" pitchFamily="34" charset="0"/>
              <a:buChar char="•"/>
            </a:pPr>
            <a:r>
              <a:rPr lang="fr-FR" dirty="0">
                <a:ea typeface="Roboto Light" panose="02000000000000000000" pitchFamily="2" charset="0"/>
                <a:cs typeface="Roboto Light" panose="02000000000000000000" pitchFamily="2" charset="0"/>
              </a:rPr>
              <a:t>Nous pouvons passer à un modèle économique plus durable de manière équitable ou inéquitable. Nous pensons qu'en plus de la sauvegarde de nos ressources naturelles essentielles, toute transition doit aussi garantir la justice sociale et les droits de l'homme. </a:t>
            </a:r>
            <a:br>
              <a:rPr lang="en-GB" dirty="0">
                <a:ea typeface="Roboto Light" panose="02000000000000000000" pitchFamily="2" charset="0"/>
                <a:cs typeface="Roboto Light" panose="02000000000000000000" pitchFamily="2" charset="0"/>
              </a:rPr>
            </a:br>
            <a:endParaRPr lang="en-GB" dirty="0">
              <a:ea typeface="Roboto Light" panose="02000000000000000000" pitchFamily="2" charset="0"/>
              <a:cs typeface="Roboto Light" panose="02000000000000000000" pitchFamily="2" charset="0"/>
            </a:endParaRPr>
          </a:p>
          <a:p>
            <a:pPr marL="285750" indent="-285750" defTabSz="488950">
              <a:lnSpc>
                <a:spcPct val="90000"/>
              </a:lnSpc>
              <a:spcBef>
                <a:spcPct val="0"/>
              </a:spcBef>
              <a:spcAft>
                <a:spcPct val="35000"/>
              </a:spcAft>
              <a:buFont typeface="Arial" panose="020B0604020202020204" pitchFamily="34" charset="0"/>
              <a:buChar char="•"/>
            </a:pPr>
            <a:r>
              <a:rPr lang="fr-FR" dirty="0">
                <a:ea typeface="Roboto Light" panose="02000000000000000000" pitchFamily="2" charset="0"/>
                <a:cs typeface="Roboto Light" panose="02000000000000000000" pitchFamily="2" charset="0"/>
              </a:rPr>
              <a:t>Les principes directeurs des </a:t>
            </a:r>
            <a:r>
              <a:rPr lang="fr-FR" dirty="0">
                <a:solidFill>
                  <a:srgbClr val="FF5000"/>
                </a:solidFill>
                <a:ea typeface="Roboto Light" panose="02000000000000000000" pitchFamily="2" charset="0"/>
                <a:cs typeface="Roboto Light" panose="02000000000000000000" pitchFamily="2" charset="0"/>
                <a:hlinkClick r:id="rId2">
                  <a:extLst>
                    <a:ext uri="{A12FA001-AC4F-418D-AE19-62706E023703}">
                      <ahyp:hlinkClr xmlns:ahyp="http://schemas.microsoft.com/office/drawing/2018/hyperlinkcolor" val="tx"/>
                    </a:ext>
                  </a:extLst>
                </a:hlinkClick>
              </a:rPr>
              <a:t>Nations Unies</a:t>
            </a:r>
            <a:r>
              <a:rPr lang="fr-FR" dirty="0">
                <a:solidFill>
                  <a:srgbClr val="FF5000"/>
                </a:solidFill>
                <a:ea typeface="Roboto Light" panose="02000000000000000000" pitchFamily="2" charset="0"/>
                <a:cs typeface="Roboto Light" panose="02000000000000000000" pitchFamily="2" charset="0"/>
              </a:rPr>
              <a:t> </a:t>
            </a:r>
            <a:r>
              <a:rPr lang="fr-FR" dirty="0">
                <a:ea typeface="Roboto Light" panose="02000000000000000000" pitchFamily="2" charset="0"/>
                <a:cs typeface="Roboto Light" panose="02000000000000000000" pitchFamily="2" charset="0"/>
              </a:rPr>
              <a:t>pour la protection du consommateur, le cadre général pour les droits des consommateurs, ont été considérablement élargies en 1999 pour inclure un nouveau chapitre sur la consommation durable.</a:t>
            </a:r>
            <a:endParaRPr lang="en-US" dirty="0"/>
          </a:p>
          <a:p>
            <a:endParaRPr lang="en-US" dirty="0"/>
          </a:p>
          <a:p>
            <a:endParaRPr lang="en-US" dirty="0"/>
          </a:p>
          <a:p>
            <a:pPr lvl="0">
              <a:lnSpc>
                <a:spcPct val="100000"/>
              </a:lnSpc>
            </a:pPr>
            <a:endParaRPr lang="en-US" dirty="0"/>
          </a:p>
        </p:txBody>
      </p:sp>
      <p:sp>
        <p:nvSpPr>
          <p:cNvPr id="5" name="Title 1">
            <a:extLst>
              <a:ext uri="{FF2B5EF4-FFF2-40B4-BE49-F238E27FC236}">
                <a16:creationId xmlns:a16="http://schemas.microsoft.com/office/drawing/2014/main" id="{0A6E32BA-272F-41A8-9054-628FFCD25E54}"/>
              </a:ext>
            </a:extLst>
          </p:cNvPr>
          <p:cNvSpPr txBox="1">
            <a:spLocks/>
          </p:cNvSpPr>
          <p:nvPr/>
        </p:nvSpPr>
        <p:spPr>
          <a:xfrm>
            <a:off x="718865" y="652701"/>
            <a:ext cx="7968529"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dirty="0">
                <a:solidFill>
                  <a:srgbClr val="FF5000"/>
                </a:solidFill>
              </a:rPr>
              <a:t>La </a:t>
            </a:r>
            <a:r>
              <a:rPr lang="en-GB" sz="3200" dirty="0" err="1">
                <a:solidFill>
                  <a:srgbClr val="FF5000"/>
                </a:solidFill>
              </a:rPr>
              <a:t>consommation</a:t>
            </a:r>
            <a:r>
              <a:rPr lang="en-GB" sz="3200" dirty="0">
                <a:solidFill>
                  <a:srgbClr val="FF5000"/>
                </a:solidFill>
              </a:rPr>
              <a:t> durable</a:t>
            </a:r>
          </a:p>
        </p:txBody>
      </p:sp>
      <p:pic>
        <p:nvPicPr>
          <p:cNvPr id="7" name="Picture 6" descr="A person standing in front of a window&#10;&#10;Description automatically generated">
            <a:extLst>
              <a:ext uri="{FF2B5EF4-FFF2-40B4-BE49-F238E27FC236}">
                <a16:creationId xmlns:a16="http://schemas.microsoft.com/office/drawing/2014/main" id="{62F10D4F-B746-4F29-B7EF-316F70CA0938}"/>
              </a:ext>
            </a:extLst>
          </p:cNvPr>
          <p:cNvPicPr>
            <a:picLocks noChangeAspect="1"/>
          </p:cNvPicPr>
          <p:nvPr/>
        </p:nvPicPr>
        <p:blipFill rotWithShape="1">
          <a:blip r:embed="rId3">
            <a:extLst>
              <a:ext uri="{28A0092B-C50C-407E-A947-70E740481C1C}">
                <a14:useLocalDpi xmlns:a14="http://schemas.microsoft.com/office/drawing/2010/main" val="0"/>
              </a:ext>
            </a:extLst>
          </a:blip>
          <a:srcRect l="32343" r="-1"/>
          <a:stretch/>
        </p:blipFill>
        <p:spPr>
          <a:xfrm>
            <a:off x="6733290" y="1315482"/>
            <a:ext cx="4739845" cy="4670413"/>
          </a:xfrm>
          <a:prstGeom prst="ellipse">
            <a:avLst/>
          </a:prstGeom>
        </p:spPr>
      </p:pic>
    </p:spTree>
    <p:extLst>
      <p:ext uri="{BB962C8B-B14F-4D97-AF65-F5344CB8AC3E}">
        <p14:creationId xmlns:p14="http://schemas.microsoft.com/office/powerpoint/2010/main" val="24769572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F9BA882A-6F27-402C-93D7-000B307BFACE}"/>
              </a:ext>
            </a:extLst>
          </p:cNvPr>
          <p:cNvSpPr txBox="1">
            <a:spLocks/>
          </p:cNvSpPr>
          <p:nvPr/>
        </p:nvSpPr>
        <p:spPr>
          <a:xfrm>
            <a:off x="838200" y="893326"/>
            <a:ext cx="5048250" cy="1080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200" dirty="0">
                <a:solidFill>
                  <a:srgbClr val="FF5000"/>
                </a:solidFill>
                <a:latin typeface="+mj-lt"/>
              </a:rPr>
              <a:t>Le </a:t>
            </a:r>
            <a:r>
              <a:rPr lang="en-GB" sz="3200" dirty="0" err="1">
                <a:solidFill>
                  <a:srgbClr val="FF5000"/>
                </a:solidFill>
                <a:latin typeface="+mj-lt"/>
              </a:rPr>
              <a:t>Consommateur</a:t>
            </a:r>
            <a:r>
              <a:rPr lang="en-GB" sz="3200" dirty="0">
                <a:solidFill>
                  <a:srgbClr val="FF5000"/>
                </a:solidFill>
                <a:latin typeface="+mj-lt"/>
              </a:rPr>
              <a:t> Durable: À </a:t>
            </a:r>
            <a:r>
              <a:rPr lang="en-GB" sz="3200" dirty="0" err="1">
                <a:solidFill>
                  <a:srgbClr val="FF5000"/>
                </a:solidFill>
                <a:latin typeface="+mj-lt"/>
              </a:rPr>
              <a:t>Propos</a:t>
            </a:r>
            <a:r>
              <a:rPr lang="en-GB" sz="3200" dirty="0">
                <a:solidFill>
                  <a:srgbClr val="FF5000"/>
                </a:solidFill>
                <a:latin typeface="+mj-lt"/>
              </a:rPr>
              <a:t> du </a:t>
            </a:r>
            <a:r>
              <a:rPr lang="en-GB" sz="3200" dirty="0" err="1">
                <a:solidFill>
                  <a:srgbClr val="FF5000"/>
                </a:solidFill>
                <a:latin typeface="+mj-lt"/>
              </a:rPr>
              <a:t>Thème</a:t>
            </a:r>
            <a:r>
              <a:rPr lang="en-GB" sz="3200" dirty="0">
                <a:solidFill>
                  <a:srgbClr val="FF5000"/>
                </a:solidFill>
                <a:latin typeface="+mj-lt"/>
              </a:rPr>
              <a:t> (1)</a:t>
            </a:r>
          </a:p>
        </p:txBody>
      </p:sp>
      <p:sp>
        <p:nvSpPr>
          <p:cNvPr id="2" name="TextBox 1">
            <a:extLst>
              <a:ext uri="{FF2B5EF4-FFF2-40B4-BE49-F238E27FC236}">
                <a16:creationId xmlns:a16="http://schemas.microsoft.com/office/drawing/2014/main" id="{D44EB315-0DE6-41F0-B0B5-F9FB490F5C97}"/>
              </a:ext>
            </a:extLst>
          </p:cNvPr>
          <p:cNvSpPr txBox="1"/>
          <p:nvPr/>
        </p:nvSpPr>
        <p:spPr>
          <a:xfrm>
            <a:off x="838201" y="2209800"/>
            <a:ext cx="6267450" cy="3693319"/>
          </a:xfrm>
          <a:prstGeom prst="rect">
            <a:avLst/>
          </a:prstGeom>
          <a:noFill/>
        </p:spPr>
        <p:txBody>
          <a:bodyPr wrap="square" rtlCol="0">
            <a:spAutoFit/>
          </a:bodyPr>
          <a:lstStyle/>
          <a:p>
            <a:r>
              <a:rPr lang="fr-FR" dirty="0"/>
              <a:t>Des millions d’individus ressentent déjà les effets du changement climatique. </a:t>
            </a:r>
          </a:p>
          <a:p>
            <a:endParaRPr lang="fr-FR" dirty="0"/>
          </a:p>
          <a:p>
            <a:r>
              <a:rPr lang="fr-FR" dirty="0"/>
              <a:t>Les consommateurs ont un rôle vital à jouer:</a:t>
            </a:r>
          </a:p>
          <a:p>
            <a:endParaRPr lang="fr-FR" dirty="0"/>
          </a:p>
          <a:p>
            <a:pPr marL="285750" indent="-285750">
              <a:buFont typeface="Arial" panose="020B0604020202020204" pitchFamily="34" charset="0"/>
              <a:buChar char="•"/>
            </a:pPr>
            <a:r>
              <a:rPr lang="fr-FR" dirty="0"/>
              <a:t>Tout d' abord, </a:t>
            </a:r>
            <a:r>
              <a:rPr lang="fr-FR" b="1" dirty="0"/>
              <a:t>par leur pouvoir d'achat  </a:t>
            </a:r>
            <a:r>
              <a:rPr lang="fr-FR" dirty="0"/>
              <a:t>- une étude mondiale a révélé que </a:t>
            </a:r>
            <a:r>
              <a:rPr lang="fr-FR" dirty="0">
                <a:solidFill>
                  <a:srgbClr val="FF5000"/>
                </a:solidFill>
                <a:hlinkClick r:id="rId2">
                  <a:extLst>
                    <a:ext uri="{A12FA001-AC4F-418D-AE19-62706E023703}">
                      <ahyp:hlinkClr xmlns:ahyp="http://schemas.microsoft.com/office/drawing/2018/hyperlinkcolor" val="tx"/>
                    </a:ext>
                  </a:extLst>
                </a:hlinkClick>
              </a:rPr>
              <a:t>66% des consommateurs disent qu'ils sont prêts à payer plus</a:t>
            </a:r>
            <a:r>
              <a:rPr lang="fr-FR" dirty="0"/>
              <a:t> pour des marques durables (un chiffre qui monte à 73% pour la génération Y). </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r>
              <a:rPr lang="fr-FR" dirty="0"/>
              <a:t>Mais aussi, par leur capacité à </a:t>
            </a:r>
            <a:r>
              <a:rPr lang="fr-FR" b="1" dirty="0"/>
              <a:t>favoriser le changement de système</a:t>
            </a:r>
            <a:r>
              <a:rPr lang="fr-FR" dirty="0"/>
              <a:t> dans les chaînes d'approvisionnement ou des changements dans la réglementation. </a:t>
            </a:r>
            <a:endParaRPr lang="en-GB" dirty="0"/>
          </a:p>
        </p:txBody>
      </p:sp>
      <p:pic>
        <p:nvPicPr>
          <p:cNvPr id="5" name="Picture 4" descr="A picture containing person, outdoor, standing, man&#10;&#10;Description automatically generated">
            <a:extLst>
              <a:ext uri="{FF2B5EF4-FFF2-40B4-BE49-F238E27FC236}">
                <a16:creationId xmlns:a16="http://schemas.microsoft.com/office/drawing/2014/main" id="{4FABC267-ADB4-4519-B01C-C1363CF9C372}"/>
              </a:ext>
            </a:extLst>
          </p:cNvPr>
          <p:cNvPicPr>
            <a:picLocks noChangeAspect="1"/>
          </p:cNvPicPr>
          <p:nvPr/>
        </p:nvPicPr>
        <p:blipFill rotWithShape="1">
          <a:blip r:embed="rId3">
            <a:extLst>
              <a:ext uri="{28A0092B-C50C-407E-A947-70E740481C1C}">
                <a14:useLocalDpi xmlns:a14="http://schemas.microsoft.com/office/drawing/2010/main" val="0"/>
              </a:ext>
            </a:extLst>
          </a:blip>
          <a:srcRect l="34445" r="21111"/>
          <a:stretch/>
        </p:blipFill>
        <p:spPr>
          <a:xfrm>
            <a:off x="7565572" y="0"/>
            <a:ext cx="4767943" cy="6858000"/>
          </a:xfrm>
          <a:prstGeom prst="rect">
            <a:avLst/>
          </a:prstGeom>
        </p:spPr>
      </p:pic>
    </p:spTree>
    <p:extLst>
      <p:ext uri="{BB962C8B-B14F-4D97-AF65-F5344CB8AC3E}">
        <p14:creationId xmlns:p14="http://schemas.microsoft.com/office/powerpoint/2010/main" val="29264687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3D5E9D-0311-4275-9347-CE8C708E3188}"/>
              </a:ext>
            </a:extLst>
          </p:cNvPr>
          <p:cNvSpPr>
            <a:spLocks noGrp="1"/>
          </p:cNvSpPr>
          <p:nvPr>
            <p:ph idx="1"/>
          </p:nvPr>
        </p:nvSpPr>
        <p:spPr>
          <a:xfrm>
            <a:off x="5494566" y="1881868"/>
            <a:ext cx="6259284" cy="4480832"/>
          </a:xfrm>
        </p:spPr>
        <p:txBody>
          <a:bodyPr>
            <a:noAutofit/>
          </a:bodyPr>
          <a:lstStyle/>
          <a:p>
            <a:r>
              <a:rPr lang="fr-FR" sz="2000" dirty="0"/>
              <a:t>Les consommateurs effectuent déjà des </a:t>
            </a:r>
            <a:r>
              <a:rPr lang="fr-FR" sz="2000" dirty="0">
                <a:solidFill>
                  <a:srgbClr val="FF5000"/>
                </a:solidFill>
                <a:hlinkClick r:id="rId2">
                  <a:extLst>
                    <a:ext uri="{A12FA001-AC4F-418D-AE19-62706E023703}">
                      <ahyp:hlinkClr xmlns:ahyp="http://schemas.microsoft.com/office/drawing/2018/hyperlinkcolor" val="tx"/>
                    </a:ext>
                  </a:extLst>
                </a:hlinkClick>
              </a:rPr>
              <a:t>changements de mode de vie pour être plus ‘durables’</a:t>
            </a:r>
            <a:r>
              <a:rPr lang="fr-FR" sz="2000" dirty="0">
                <a:solidFill>
                  <a:srgbClr val="FF5000"/>
                </a:solidFill>
              </a:rPr>
              <a:t> </a:t>
            </a:r>
            <a:r>
              <a:rPr lang="fr-FR" sz="2000" dirty="0"/>
              <a:t>- le recyclage, la réduction des déchets alimentaires et le boycott des produits non durables, et ils peuvent avoir un impact plus grand avec un soutien supplémentaire des entreprises et des gouvernements. </a:t>
            </a:r>
          </a:p>
          <a:p>
            <a:r>
              <a:rPr lang="fr-FR" sz="2000" dirty="0">
                <a:solidFill>
                  <a:srgbClr val="FF5000"/>
                </a:solidFill>
                <a:hlinkClick r:id="rId2">
                  <a:extLst>
                    <a:ext uri="{A12FA001-AC4F-418D-AE19-62706E023703}">
                      <ahyp:hlinkClr xmlns:ahyp="http://schemas.microsoft.com/office/drawing/2018/hyperlinkcolor" val="tx"/>
                    </a:ext>
                  </a:extLst>
                </a:hlinkClick>
              </a:rPr>
              <a:t>Une étude </a:t>
            </a:r>
            <a:r>
              <a:rPr lang="fr-FR" sz="2000" dirty="0">
                <a:solidFill>
                  <a:srgbClr val="FF5000"/>
                </a:solidFill>
                <a:hlinkClick r:id="rId2">
                  <a:extLst>
                    <a:ext uri="{A12FA001-AC4F-418D-AE19-62706E023703}">
                      <ahyp:hlinkClr xmlns:ahyp="http://schemas.microsoft.com/office/drawing/2018/hyperlinkcolor" val="tx"/>
                    </a:ext>
                  </a:extLst>
                </a:hlinkClick>
              </a:rPr>
              <a:t>récente</a:t>
            </a:r>
            <a:r>
              <a:rPr lang="fr-FR" sz="2000" dirty="0">
                <a:solidFill>
                  <a:srgbClr val="FF5000"/>
                </a:solidFill>
              </a:rPr>
              <a:t> </a:t>
            </a:r>
            <a:r>
              <a:rPr lang="fr-FR" sz="2000" dirty="0"/>
              <a:t>montre que 37% des consommateurs ne savent pas comment ils peuvent aider à lutter contre le changement climatique et 59% estiment qu'ils ne reçoivent pas assez de soutien des gouvernements, et 51% des entreprises.</a:t>
            </a:r>
          </a:p>
          <a:p>
            <a:r>
              <a:rPr lang="fr-FR" sz="2000" dirty="0"/>
              <a:t>Les gouvernements et les entreprises doivent également agir pour donner aux consommateurs l'information, le choix et l'infrastructure dont ils ont besoin pour mener une vie plus durable. </a:t>
            </a:r>
          </a:p>
        </p:txBody>
      </p:sp>
      <p:sp>
        <p:nvSpPr>
          <p:cNvPr id="4" name="Text Placeholder 2">
            <a:extLst>
              <a:ext uri="{FF2B5EF4-FFF2-40B4-BE49-F238E27FC236}">
                <a16:creationId xmlns:a16="http://schemas.microsoft.com/office/drawing/2014/main" id="{75BDFC68-818D-436A-9BA9-8189271B5C27}"/>
              </a:ext>
            </a:extLst>
          </p:cNvPr>
          <p:cNvSpPr txBox="1">
            <a:spLocks/>
          </p:cNvSpPr>
          <p:nvPr/>
        </p:nvSpPr>
        <p:spPr>
          <a:xfrm>
            <a:off x="5494566" y="670102"/>
            <a:ext cx="5324475" cy="1080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200" dirty="0">
                <a:solidFill>
                  <a:srgbClr val="FF5000"/>
                </a:solidFill>
                <a:latin typeface="+mj-lt"/>
              </a:rPr>
              <a:t>Le </a:t>
            </a:r>
            <a:r>
              <a:rPr lang="en-GB" sz="3200" dirty="0" err="1">
                <a:solidFill>
                  <a:srgbClr val="FF5000"/>
                </a:solidFill>
                <a:latin typeface="+mj-lt"/>
              </a:rPr>
              <a:t>Consommateur</a:t>
            </a:r>
            <a:r>
              <a:rPr lang="en-GB" sz="3200" dirty="0">
                <a:solidFill>
                  <a:srgbClr val="FF5000"/>
                </a:solidFill>
                <a:latin typeface="+mj-lt"/>
              </a:rPr>
              <a:t> Durable: À </a:t>
            </a:r>
            <a:r>
              <a:rPr lang="en-GB" sz="3200" dirty="0" err="1">
                <a:solidFill>
                  <a:srgbClr val="FF5000"/>
                </a:solidFill>
                <a:latin typeface="+mj-lt"/>
              </a:rPr>
              <a:t>Propos</a:t>
            </a:r>
            <a:r>
              <a:rPr lang="en-GB" sz="3200" dirty="0">
                <a:solidFill>
                  <a:srgbClr val="FF5000"/>
                </a:solidFill>
                <a:latin typeface="+mj-lt"/>
              </a:rPr>
              <a:t> du </a:t>
            </a:r>
            <a:r>
              <a:rPr lang="en-GB" sz="3200" dirty="0" err="1">
                <a:solidFill>
                  <a:srgbClr val="FF5000"/>
                </a:solidFill>
                <a:latin typeface="+mj-lt"/>
              </a:rPr>
              <a:t>Thème</a:t>
            </a:r>
            <a:r>
              <a:rPr lang="en-GB" sz="3200" dirty="0">
                <a:solidFill>
                  <a:srgbClr val="FF5000"/>
                </a:solidFill>
                <a:latin typeface="+mj-lt"/>
              </a:rPr>
              <a:t> (2)</a:t>
            </a:r>
          </a:p>
        </p:txBody>
      </p:sp>
      <p:pic>
        <p:nvPicPr>
          <p:cNvPr id="5" name="Picture 4" descr="A picture containing person, indoor, blue, table&#10;&#10;Description automatically generated">
            <a:extLst>
              <a:ext uri="{FF2B5EF4-FFF2-40B4-BE49-F238E27FC236}">
                <a16:creationId xmlns:a16="http://schemas.microsoft.com/office/drawing/2014/main" id="{BA9F913F-A5F8-49F7-93C6-0D5D605F0C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929" y="-946630"/>
            <a:ext cx="5056414" cy="5056414"/>
          </a:xfrm>
          <a:prstGeom prst="ellipse">
            <a:avLst/>
          </a:prstGeom>
        </p:spPr>
      </p:pic>
      <p:pic>
        <p:nvPicPr>
          <p:cNvPr id="9" name="Picture 8" descr="A car parked on the side of a snow covered street&#10;&#10;Description automatically generated">
            <a:extLst>
              <a:ext uri="{FF2B5EF4-FFF2-40B4-BE49-F238E27FC236}">
                <a16:creationId xmlns:a16="http://schemas.microsoft.com/office/drawing/2014/main" id="{7D73261D-BEDC-45BD-B3CA-48F127D0DA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5655" y="4256086"/>
            <a:ext cx="2945446" cy="2945446"/>
          </a:xfrm>
          <a:prstGeom prst="ellipse">
            <a:avLst/>
          </a:prstGeom>
        </p:spPr>
      </p:pic>
    </p:spTree>
    <p:extLst>
      <p:ext uri="{BB962C8B-B14F-4D97-AF65-F5344CB8AC3E}">
        <p14:creationId xmlns:p14="http://schemas.microsoft.com/office/powerpoint/2010/main" val="26758293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erson preparing food on a table&#10;&#10;Description automatically generated">
            <a:extLst>
              <a:ext uri="{FF2B5EF4-FFF2-40B4-BE49-F238E27FC236}">
                <a16:creationId xmlns:a16="http://schemas.microsoft.com/office/drawing/2014/main" id="{2607FD6A-B0C8-4B16-9BC8-621BADD61F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35000"/>
            <a:ext cx="12192000" cy="8128000"/>
          </a:xfrm>
          <a:prstGeom prst="rect">
            <a:avLst/>
          </a:prstGeom>
        </p:spPr>
      </p:pic>
      <p:sp>
        <p:nvSpPr>
          <p:cNvPr id="11" name="Oval 10">
            <a:extLst>
              <a:ext uri="{FF2B5EF4-FFF2-40B4-BE49-F238E27FC236}">
                <a16:creationId xmlns:a16="http://schemas.microsoft.com/office/drawing/2014/main" id="{AC415A2B-9F06-45F1-85E0-05F15B88C3B5}"/>
              </a:ext>
            </a:extLst>
          </p:cNvPr>
          <p:cNvSpPr/>
          <p:nvPr/>
        </p:nvSpPr>
        <p:spPr>
          <a:xfrm>
            <a:off x="-740227" y="-1774371"/>
            <a:ext cx="6215742" cy="6215742"/>
          </a:xfrm>
          <a:prstGeom prst="ellipse">
            <a:avLst/>
          </a:prstGeom>
          <a:solidFill>
            <a:srgbClr val="FF5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012A546A-13D3-44D3-9AE4-1EB50CDF8555}"/>
              </a:ext>
            </a:extLst>
          </p:cNvPr>
          <p:cNvSpPr txBox="1"/>
          <p:nvPr/>
        </p:nvSpPr>
        <p:spPr>
          <a:xfrm>
            <a:off x="653143" y="631992"/>
            <a:ext cx="4321627" cy="2677656"/>
          </a:xfrm>
          <a:prstGeom prst="rect">
            <a:avLst/>
          </a:prstGeom>
          <a:noFill/>
        </p:spPr>
        <p:txBody>
          <a:bodyPr wrap="square" rtlCol="0">
            <a:spAutoFit/>
          </a:bodyPr>
          <a:lstStyle/>
          <a:p>
            <a:r>
              <a:rPr lang="fr-FR" sz="2800" dirty="0">
                <a:solidFill>
                  <a:schemeClr val="bg1"/>
                </a:solidFill>
              </a:rPr>
              <a:t>Les consommateurs sont essentiels à la réussite de toute transition vers une consommation plus durable, mais ils ne peuvent pas y arriver seuls.</a:t>
            </a:r>
            <a:endParaRPr lang="en-GB" sz="2800" dirty="0">
              <a:solidFill>
                <a:schemeClr val="bg1"/>
              </a:solidFill>
            </a:endParaRPr>
          </a:p>
        </p:txBody>
      </p:sp>
    </p:spTree>
    <p:extLst>
      <p:ext uri="{BB962C8B-B14F-4D97-AF65-F5344CB8AC3E}">
        <p14:creationId xmlns:p14="http://schemas.microsoft.com/office/powerpoint/2010/main" val="27247932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31D6E-4140-4E92-B267-C196E1A9C46A}"/>
              </a:ext>
            </a:extLst>
          </p:cNvPr>
          <p:cNvSpPr>
            <a:spLocks noGrp="1"/>
          </p:cNvSpPr>
          <p:nvPr>
            <p:ph type="title"/>
          </p:nvPr>
        </p:nvSpPr>
        <p:spPr>
          <a:xfrm>
            <a:off x="555170" y="957942"/>
            <a:ext cx="5693230" cy="998311"/>
          </a:xfrm>
        </p:spPr>
        <p:txBody>
          <a:bodyPr>
            <a:normAutofit/>
          </a:bodyPr>
          <a:lstStyle/>
          <a:p>
            <a:r>
              <a:rPr lang="en-GB" sz="3200" dirty="0" err="1">
                <a:solidFill>
                  <a:srgbClr val="FF5000"/>
                </a:solidFill>
              </a:rPr>
              <a:t>Génération</a:t>
            </a:r>
            <a:r>
              <a:rPr lang="en-GB" sz="3200" dirty="0">
                <a:solidFill>
                  <a:srgbClr val="FF5000"/>
                </a:solidFill>
              </a:rPr>
              <a:t> Z – Une </a:t>
            </a:r>
            <a:r>
              <a:rPr lang="en-GB" sz="3200" dirty="0" err="1">
                <a:solidFill>
                  <a:srgbClr val="FF5000"/>
                </a:solidFill>
              </a:rPr>
              <a:t>génération</a:t>
            </a:r>
            <a:r>
              <a:rPr lang="en-GB" sz="3200" dirty="0">
                <a:solidFill>
                  <a:srgbClr val="FF5000"/>
                </a:solidFill>
              </a:rPr>
              <a:t> </a:t>
            </a:r>
            <a:r>
              <a:rPr lang="en-GB" sz="3200" dirty="0" err="1">
                <a:solidFill>
                  <a:srgbClr val="FF5000"/>
                </a:solidFill>
              </a:rPr>
              <a:t>essentielle</a:t>
            </a:r>
            <a:endParaRPr lang="en-GB" sz="3200" dirty="0">
              <a:solidFill>
                <a:srgbClr val="FF5000"/>
              </a:solidFill>
            </a:endParaRPr>
          </a:p>
        </p:txBody>
      </p:sp>
      <p:sp>
        <p:nvSpPr>
          <p:cNvPr id="3" name="Content Placeholder 2">
            <a:extLst>
              <a:ext uri="{FF2B5EF4-FFF2-40B4-BE49-F238E27FC236}">
                <a16:creationId xmlns:a16="http://schemas.microsoft.com/office/drawing/2014/main" id="{2A275E97-3E56-4918-97A2-2D9DAF621530}"/>
              </a:ext>
            </a:extLst>
          </p:cNvPr>
          <p:cNvSpPr>
            <a:spLocks noGrp="1"/>
          </p:cNvSpPr>
          <p:nvPr>
            <p:ph idx="1"/>
          </p:nvPr>
        </p:nvSpPr>
        <p:spPr>
          <a:xfrm>
            <a:off x="555170" y="2222954"/>
            <a:ext cx="5257800" cy="4351338"/>
          </a:xfrm>
        </p:spPr>
        <p:txBody>
          <a:bodyPr>
            <a:normAutofit fontScale="85000" lnSpcReduction="20000"/>
          </a:bodyPr>
          <a:lstStyle/>
          <a:p>
            <a:r>
              <a:rPr lang="fr-FR" dirty="0"/>
              <a:t>Les jeunes sont un élément clé pour la Journée mondiale des droits des consommateurs. Ils sont le visage de l'activisme climatique - Greta </a:t>
            </a:r>
            <a:r>
              <a:rPr lang="fr-FR" dirty="0" err="1"/>
              <a:t>Thunberg</a:t>
            </a:r>
            <a:r>
              <a:rPr lang="fr-FR" dirty="0"/>
              <a:t> a 17 ans, les écoliers sont en </a:t>
            </a:r>
            <a:r>
              <a:rPr lang="fr-FR" dirty="0">
                <a:solidFill>
                  <a:srgbClr val="FF5000"/>
                </a:solidFill>
                <a:hlinkClick r:id="rId2">
                  <a:extLst>
                    <a:ext uri="{A12FA001-AC4F-418D-AE19-62706E023703}">
                      <ahyp:hlinkClr xmlns:ahyp="http://schemas.microsoft.com/office/drawing/2018/hyperlinkcolor" val="tx"/>
                    </a:ext>
                  </a:extLst>
                </a:hlinkClick>
              </a:rPr>
              <a:t>grève contre le changement climatique</a:t>
            </a:r>
            <a:r>
              <a:rPr lang="fr-FR" dirty="0"/>
              <a:t>, les manifestants d</a:t>
            </a:r>
            <a:r>
              <a:rPr lang="fr-FR" dirty="0">
                <a:solidFill>
                  <a:srgbClr val="FF5000"/>
                </a:solidFill>
                <a:hlinkClick r:id="rId3">
                  <a:extLst>
                    <a:ext uri="{A12FA001-AC4F-418D-AE19-62706E023703}">
                      <ahyp:hlinkClr xmlns:ahyp="http://schemas.microsoft.com/office/drawing/2018/hyperlinkcolor" val="tx"/>
                    </a:ext>
                  </a:extLst>
                </a:hlinkClick>
              </a:rPr>
              <a:t>’Extinction </a:t>
            </a:r>
            <a:r>
              <a:rPr lang="fr-FR" dirty="0" err="1">
                <a:solidFill>
                  <a:srgbClr val="FF5000"/>
                </a:solidFill>
                <a:hlinkClick r:id="rId3">
                  <a:extLst>
                    <a:ext uri="{A12FA001-AC4F-418D-AE19-62706E023703}">
                      <ahyp:hlinkClr xmlns:ahyp="http://schemas.microsoft.com/office/drawing/2018/hyperlinkcolor" val="tx"/>
                    </a:ext>
                  </a:extLst>
                </a:hlinkClick>
              </a:rPr>
              <a:t>Rebellion</a:t>
            </a:r>
            <a:r>
              <a:rPr lang="fr-FR" dirty="0">
                <a:solidFill>
                  <a:srgbClr val="FF5000"/>
                </a:solidFill>
              </a:rPr>
              <a:t> </a:t>
            </a:r>
            <a:r>
              <a:rPr lang="fr-FR" dirty="0"/>
              <a:t>ont la vingtaine.</a:t>
            </a:r>
          </a:p>
          <a:p>
            <a:r>
              <a:rPr lang="fr-FR" dirty="0"/>
              <a:t>Nos membres se rendront dans des écoles, des collèges et des universités pour parler aux jeunes de la consommation durable et leur demander ce qu'ils veulent voir changer au niveau des gouvernements et des entreprises. </a:t>
            </a:r>
          </a:p>
          <a:p>
            <a:endParaRPr lang="en-GB" dirty="0"/>
          </a:p>
        </p:txBody>
      </p:sp>
      <p:pic>
        <p:nvPicPr>
          <p:cNvPr id="5" name="Picture 4" descr="A close up of a sign&#10;&#10;Description automatically generated">
            <a:extLst>
              <a:ext uri="{FF2B5EF4-FFF2-40B4-BE49-F238E27FC236}">
                <a16:creationId xmlns:a16="http://schemas.microsoft.com/office/drawing/2014/main" id="{35DA2B83-69E6-4F4A-8A30-1764F0723718}"/>
              </a:ext>
            </a:extLst>
          </p:cNvPr>
          <p:cNvPicPr>
            <a:picLocks noChangeAspect="1"/>
          </p:cNvPicPr>
          <p:nvPr/>
        </p:nvPicPr>
        <p:blipFill rotWithShape="1">
          <a:blip r:embed="rId4">
            <a:extLst>
              <a:ext uri="{28A0092B-C50C-407E-A947-70E740481C1C}">
                <a14:useLocalDpi xmlns:a14="http://schemas.microsoft.com/office/drawing/2010/main" val="0"/>
              </a:ext>
            </a:extLst>
          </a:blip>
          <a:srcRect l="4361" t="990" r="38636" b="990"/>
          <a:stretch/>
        </p:blipFill>
        <p:spPr>
          <a:xfrm>
            <a:off x="6379031" y="1"/>
            <a:ext cx="5954483" cy="6858000"/>
          </a:xfrm>
          <a:prstGeom prst="rect">
            <a:avLst/>
          </a:prstGeom>
        </p:spPr>
      </p:pic>
    </p:spTree>
    <p:extLst>
      <p:ext uri="{BB962C8B-B14F-4D97-AF65-F5344CB8AC3E}">
        <p14:creationId xmlns:p14="http://schemas.microsoft.com/office/powerpoint/2010/main" val="32833914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wearing a costume&#10;&#10;Description automatically generated">
            <a:extLst>
              <a:ext uri="{FF2B5EF4-FFF2-40B4-BE49-F238E27FC236}">
                <a16:creationId xmlns:a16="http://schemas.microsoft.com/office/drawing/2014/main" id="{72FE5FB4-02EE-4242-8C8D-3F4579241129}"/>
              </a:ext>
            </a:extLst>
          </p:cNvPr>
          <p:cNvPicPr>
            <a:picLocks noChangeAspect="1"/>
          </p:cNvPicPr>
          <p:nvPr/>
        </p:nvPicPr>
        <p:blipFill rotWithShape="1">
          <a:blip r:embed="rId2">
            <a:extLst>
              <a:ext uri="{28A0092B-C50C-407E-A947-70E740481C1C}">
                <a14:useLocalDpi xmlns:a14="http://schemas.microsoft.com/office/drawing/2010/main" val="0"/>
              </a:ext>
            </a:extLst>
          </a:blip>
          <a:srcRect l="1855" t="8546" r="1468" b="9884"/>
          <a:stretch/>
        </p:blipFill>
        <p:spPr>
          <a:xfrm>
            <a:off x="0" y="1"/>
            <a:ext cx="12192000" cy="6858000"/>
          </a:xfrm>
          <a:prstGeom prst="rect">
            <a:avLst/>
          </a:prstGeom>
        </p:spPr>
      </p:pic>
      <p:sp>
        <p:nvSpPr>
          <p:cNvPr id="4" name="Oval 3">
            <a:extLst>
              <a:ext uri="{FF2B5EF4-FFF2-40B4-BE49-F238E27FC236}">
                <a16:creationId xmlns:a16="http://schemas.microsoft.com/office/drawing/2014/main" id="{0CE0A2E2-D1E2-48C5-8A5C-9449F37889AC}"/>
              </a:ext>
            </a:extLst>
          </p:cNvPr>
          <p:cNvSpPr/>
          <p:nvPr/>
        </p:nvSpPr>
        <p:spPr>
          <a:xfrm>
            <a:off x="7151914" y="696685"/>
            <a:ext cx="4278086" cy="4278086"/>
          </a:xfrm>
          <a:prstGeom prst="ellipse">
            <a:avLst/>
          </a:prstGeom>
          <a:solidFill>
            <a:srgbClr val="0073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E3415987-E30C-4494-A9CD-86E86E757667}"/>
              </a:ext>
            </a:extLst>
          </p:cNvPr>
          <p:cNvSpPr>
            <a:spLocks noGrp="1"/>
          </p:cNvSpPr>
          <p:nvPr>
            <p:ph idx="1"/>
          </p:nvPr>
        </p:nvSpPr>
        <p:spPr>
          <a:xfrm>
            <a:off x="7760153" y="1571625"/>
            <a:ext cx="3061608" cy="4344761"/>
          </a:xfrm>
        </p:spPr>
        <p:txBody>
          <a:bodyPr/>
          <a:lstStyle/>
          <a:p>
            <a:pPr marL="0" lvl="0" indent="0" algn="ctr">
              <a:buNone/>
            </a:pPr>
            <a:r>
              <a:rPr lang="fr-FR" sz="2200" dirty="0">
                <a:solidFill>
                  <a:schemeClr val="bg1"/>
                </a:solidFill>
                <a:ea typeface="Roboto" panose="02000000000000000000" pitchFamily="2" charset="0"/>
                <a:cs typeface="Roboto" panose="02000000000000000000" pitchFamily="2" charset="0"/>
              </a:rPr>
              <a:t>Une enquête auprès de 10.000 personnes âgées de 18-25 dans 22 pays à travers le monde, a constaté que le changement climatique était leur préoccupation la plus pressante.</a:t>
            </a:r>
          </a:p>
          <a:p>
            <a:pPr marL="0" lvl="0" indent="0" algn="ctr">
              <a:buNone/>
            </a:pPr>
            <a:r>
              <a:rPr lang="en-GB" sz="1400" dirty="0">
                <a:solidFill>
                  <a:schemeClr val="bg1"/>
                </a:solidFill>
                <a:ea typeface="Roboto" panose="02000000000000000000" pitchFamily="2" charset="0"/>
                <a:cs typeface="Roboto" panose="02000000000000000000" pitchFamily="2" charset="0"/>
              </a:rPr>
              <a:t>(Source: Amnesty)</a:t>
            </a:r>
          </a:p>
          <a:p>
            <a:endParaRPr lang="en-GB" dirty="0"/>
          </a:p>
        </p:txBody>
      </p:sp>
    </p:spTree>
    <p:extLst>
      <p:ext uri="{BB962C8B-B14F-4D97-AF65-F5344CB8AC3E}">
        <p14:creationId xmlns:p14="http://schemas.microsoft.com/office/powerpoint/2010/main" val="32994796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D638967-47A7-4D0C-8289-4B5EA8C7FF5F}"/>
              </a:ext>
            </a:extLst>
          </p:cNvPr>
          <p:cNvSpPr>
            <a:spLocks noGrp="1"/>
          </p:cNvSpPr>
          <p:nvPr>
            <p:ph type="subTitle" idx="1"/>
          </p:nvPr>
        </p:nvSpPr>
        <p:spPr>
          <a:xfrm>
            <a:off x="504999" y="1414010"/>
            <a:ext cx="11182002" cy="4943248"/>
          </a:xfrm>
        </p:spPr>
        <p:txBody>
          <a:bodyPr>
            <a:normAutofit/>
          </a:bodyPr>
          <a:lstStyle/>
          <a:p>
            <a:pPr algn="l"/>
            <a:r>
              <a:rPr lang="fr-FR" sz="2000" dirty="0"/>
              <a:t>Cette Journée mondiale des droits des consommateurs est notre chance d’avoir le plus grand impact possible. Le changement climatique est un défi mondial qui exige des solutions coordonnées et globales. En travaillant ensemble, nos voix appelant à un changement sont beaucoup plus puissants qu'ils seraient seuls.</a:t>
            </a:r>
          </a:p>
          <a:p>
            <a:pPr algn="l"/>
            <a:r>
              <a:rPr lang="fr-FR" sz="2000" dirty="0"/>
              <a:t>Voir ci-dessous pour faire partie de la campagne </a:t>
            </a:r>
            <a:r>
              <a:rPr lang="fr-FR" sz="2000" b="1" dirty="0"/>
              <a:t>#</a:t>
            </a:r>
            <a:r>
              <a:rPr lang="fr-FR" sz="2000" b="1" dirty="0" err="1"/>
              <a:t>SustainableConsumer</a:t>
            </a:r>
            <a:r>
              <a:rPr lang="fr-FR" sz="2000" dirty="0"/>
              <a:t>: </a:t>
            </a:r>
          </a:p>
          <a:p>
            <a:pPr algn="l"/>
            <a:endParaRPr lang="en-GB" sz="2000" dirty="0"/>
          </a:p>
          <a:p>
            <a:pPr marL="342900" indent="-342900" algn="l">
              <a:buFont typeface="Arial" panose="020B0604020202020204" pitchFamily="34" charset="0"/>
              <a:buChar char="•"/>
            </a:pPr>
            <a:r>
              <a:rPr lang="fr-FR" sz="2000" b="1" dirty="0"/>
              <a:t>Planifier des activités pour le 15 mars, </a:t>
            </a:r>
            <a:r>
              <a:rPr lang="fr-FR" sz="2000" dirty="0"/>
              <a:t>des événements de sensibilisation dans les écoles à des séances d'information pour la presse.</a:t>
            </a:r>
            <a:endParaRPr lang="en-GB" sz="2000" dirty="0"/>
          </a:p>
          <a:p>
            <a:pPr marL="342900" indent="-342900" algn="l">
              <a:buFont typeface="Arial" panose="020B0604020202020204" pitchFamily="34" charset="0"/>
              <a:buChar char="•"/>
            </a:pPr>
            <a:r>
              <a:rPr lang="fr-FR" sz="2000" b="1" dirty="0"/>
              <a:t>Restez informé</a:t>
            </a:r>
            <a:r>
              <a:rPr lang="fr-FR" sz="2000" dirty="0"/>
              <a:t>: Soyez les premiers à recevoir les mises à jour de la campagne et des ressources dans la période qui précède le 15 Mars, en vous inscrivant à notre </a:t>
            </a:r>
            <a:r>
              <a:rPr lang="fr-FR" sz="2000" dirty="0">
                <a:solidFill>
                  <a:srgbClr val="FF5000"/>
                </a:solidFill>
                <a:hlinkClick r:id="rId2">
                  <a:extLst>
                    <a:ext uri="{A12FA001-AC4F-418D-AE19-62706E023703}">
                      <ahyp:hlinkClr xmlns:ahyp="http://schemas.microsoft.com/office/drawing/2018/hyperlinkcolor" val="tx"/>
                    </a:ext>
                  </a:extLst>
                </a:hlinkClick>
              </a:rPr>
              <a:t>Newsletter</a:t>
            </a:r>
            <a:r>
              <a:rPr lang="fr-FR" sz="2000" dirty="0"/>
              <a:t>. </a:t>
            </a:r>
          </a:p>
          <a:p>
            <a:pPr marL="342900" indent="-342900" algn="l">
              <a:buFont typeface="Arial" panose="020B0604020202020204" pitchFamily="34" charset="0"/>
              <a:buChar char="•"/>
            </a:pPr>
            <a:r>
              <a:rPr lang="fr-FR" sz="2000" b="1" dirty="0"/>
              <a:t>Suivez nous sur </a:t>
            </a:r>
            <a:r>
              <a:rPr lang="fr-FR" sz="2000" b="1" dirty="0">
                <a:solidFill>
                  <a:srgbClr val="FF5000"/>
                </a:solidFill>
                <a:hlinkClick r:id="rId3">
                  <a:extLst>
                    <a:ext uri="{A12FA001-AC4F-418D-AE19-62706E023703}">
                      <ahyp:hlinkClr xmlns:ahyp="http://schemas.microsoft.com/office/drawing/2018/hyperlinkcolor" val="tx"/>
                    </a:ext>
                  </a:extLst>
                </a:hlinkClick>
              </a:rPr>
              <a:t>Twitter</a:t>
            </a:r>
            <a:r>
              <a:rPr lang="fr-FR" sz="2000" b="1" dirty="0">
                <a:solidFill>
                  <a:srgbClr val="FF5000"/>
                </a:solidFill>
              </a:rPr>
              <a:t> </a:t>
            </a:r>
            <a:r>
              <a:rPr lang="fr-FR" sz="2000" b="1" dirty="0"/>
              <a:t>et </a:t>
            </a:r>
            <a:r>
              <a:rPr lang="fr-FR" sz="2000" b="1" dirty="0">
                <a:solidFill>
                  <a:srgbClr val="FF5000"/>
                </a:solidFill>
                <a:hlinkClick r:id="rId4">
                  <a:extLst>
                    <a:ext uri="{A12FA001-AC4F-418D-AE19-62706E023703}">
                      <ahyp:hlinkClr xmlns:ahyp="http://schemas.microsoft.com/office/drawing/2018/hyperlinkcolor" val="tx"/>
                    </a:ext>
                  </a:extLst>
                </a:hlinkClick>
              </a:rPr>
              <a:t>Facebook</a:t>
            </a:r>
            <a:r>
              <a:rPr lang="fr-FR" sz="2000" b="1" dirty="0">
                <a:solidFill>
                  <a:srgbClr val="FF5000"/>
                </a:solidFill>
              </a:rPr>
              <a:t> </a:t>
            </a:r>
            <a:r>
              <a:rPr lang="fr-FR" sz="2000" dirty="0"/>
              <a:t>pour toutes les dernières annonces sur la journée. Partagez vos mises à jour sur la campagne en utilisant le hashtag #</a:t>
            </a:r>
            <a:r>
              <a:rPr lang="fr-FR" sz="2000" dirty="0" err="1"/>
              <a:t>SustainableConsumer</a:t>
            </a:r>
            <a:r>
              <a:rPr lang="fr-FR" sz="2000" dirty="0"/>
              <a:t>. Vous pouvez également télécharger gratuitement notre</a:t>
            </a:r>
            <a:r>
              <a:rPr lang="fr-FR" sz="2000" dirty="0">
                <a:solidFill>
                  <a:srgbClr val="FF5000"/>
                </a:solidFill>
              </a:rPr>
              <a:t> </a:t>
            </a:r>
            <a:r>
              <a:rPr lang="fr-FR" sz="2000" dirty="0">
                <a:solidFill>
                  <a:srgbClr val="FF5000"/>
                </a:solidFill>
                <a:hlinkClick r:id="rId5">
                  <a:extLst>
                    <a:ext uri="{A12FA001-AC4F-418D-AE19-62706E023703}">
                      <ahyp:hlinkClr xmlns:ahyp="http://schemas.microsoft.com/office/drawing/2018/hyperlinkcolor" val="tx"/>
                    </a:ext>
                  </a:extLst>
                </a:hlinkClick>
              </a:rPr>
              <a:t>pack réseaux sociaux</a:t>
            </a:r>
            <a:r>
              <a:rPr lang="fr-FR" sz="2000" dirty="0"/>
              <a:t>. </a:t>
            </a:r>
            <a:endParaRPr lang="en-GB" sz="2000" dirty="0"/>
          </a:p>
        </p:txBody>
      </p:sp>
      <p:sp>
        <p:nvSpPr>
          <p:cNvPr id="4" name="Text Placeholder 2">
            <a:extLst>
              <a:ext uri="{FF2B5EF4-FFF2-40B4-BE49-F238E27FC236}">
                <a16:creationId xmlns:a16="http://schemas.microsoft.com/office/drawing/2014/main" id="{85062E1C-2E4E-4011-9346-ABC7CC52DCA4}"/>
              </a:ext>
            </a:extLst>
          </p:cNvPr>
          <p:cNvSpPr txBox="1">
            <a:spLocks/>
          </p:cNvSpPr>
          <p:nvPr/>
        </p:nvSpPr>
        <p:spPr>
          <a:xfrm>
            <a:off x="504999" y="576214"/>
            <a:ext cx="5760000" cy="1080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200" dirty="0">
                <a:solidFill>
                  <a:srgbClr val="FF5000"/>
                </a:solidFill>
                <a:latin typeface="+mj-lt"/>
              </a:rPr>
              <a:t>Ce que </a:t>
            </a:r>
            <a:r>
              <a:rPr lang="en-GB" sz="3200" dirty="0" err="1">
                <a:solidFill>
                  <a:srgbClr val="FF5000"/>
                </a:solidFill>
                <a:latin typeface="+mj-lt"/>
              </a:rPr>
              <a:t>vous</a:t>
            </a:r>
            <a:r>
              <a:rPr lang="en-GB" sz="3200" dirty="0">
                <a:solidFill>
                  <a:srgbClr val="FF5000"/>
                </a:solidFill>
                <a:latin typeface="+mj-lt"/>
              </a:rPr>
              <a:t> </a:t>
            </a:r>
            <a:r>
              <a:rPr lang="en-GB" sz="3200" dirty="0" err="1">
                <a:solidFill>
                  <a:srgbClr val="FF5000"/>
                </a:solidFill>
                <a:latin typeface="+mj-lt"/>
              </a:rPr>
              <a:t>pouvez</a:t>
            </a:r>
            <a:r>
              <a:rPr lang="en-GB" sz="3200" dirty="0">
                <a:solidFill>
                  <a:srgbClr val="FF5000"/>
                </a:solidFill>
                <a:latin typeface="+mj-lt"/>
              </a:rPr>
              <a:t> faire</a:t>
            </a:r>
          </a:p>
        </p:txBody>
      </p:sp>
    </p:spTree>
    <p:extLst>
      <p:ext uri="{BB962C8B-B14F-4D97-AF65-F5344CB8AC3E}">
        <p14:creationId xmlns:p14="http://schemas.microsoft.com/office/powerpoint/2010/main" val="24687322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314</TotalTime>
  <Words>751</Words>
  <Application>Microsoft Office PowerPoint</Application>
  <PresentationFormat>Widescreen</PresentationFormat>
  <Paragraphs>40</Paragraphs>
  <Slides>10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Génération Z – Une génération essentielle</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Oona Buttafoco</dc:creator>
  <cp:lastModifiedBy>Oona Buttafoco</cp:lastModifiedBy>
  <cp:revision>24</cp:revision>
  <dcterms:created xsi:type="dcterms:W3CDTF">2020-02-12T17:02:52Z</dcterms:created>
  <dcterms:modified xsi:type="dcterms:W3CDTF">2020-02-27T14:33:34Z</dcterms:modified>
</cp:coreProperties>
</file>