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1" r:id="rId7"/>
    <p:sldId id="262" r:id="rId8"/>
    <p:sldId id="263" r:id="rId9"/>
    <p:sldId id="260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00"/>
    <a:srgbClr val="007396"/>
    <a:srgbClr val="AFC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0681-7121-414F-8953-AEB2C8197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11988F-82AA-44BE-873C-B8CFE31F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36EE6-3CB0-4128-BD99-DD867A52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6A2DD-0E8B-4CD2-8451-43BEA5D6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BD13C-E4F6-4B23-B114-70792806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36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6AEF-2C34-45B7-B300-D927828A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E9768-7C8E-4091-ACFE-7BE146E38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97246-14CE-451E-B1F2-698BB2D13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DF39E-31FC-479A-9754-F6E11ADB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2BE0B-B593-4755-AE71-011A5C04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58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E925C0-569D-48FC-A65B-5D3DF855A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35579-C38E-4E6F-BE91-7745F335F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7C057-E12A-4E9F-A48A-B5249FB4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1BD4B-C65F-4E54-937C-32BFD745B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C716-BAE6-4E9F-9499-6711DB17B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43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D6EA8-CD0F-4510-BF0B-7E67395B1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C1622-99D8-49E9-9B4B-B50DC6813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3EB06-5EEC-412C-BF61-77A71159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84F7F-3498-4431-AD80-CBB82FF3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F2D78-B5BB-4E0F-AEBC-8401A0B9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6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4183-671C-441A-9786-B67BA910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A2346-18BC-457C-A433-AF2C99D4B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B36D7-81C5-4A5A-9255-B39EA78AF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7D89-B0F3-4BB5-9875-99C06F4F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8F247-DAAC-42FC-A23C-45BAC543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5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11DE-DC53-4C28-9E96-C11E3C29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BD5EA-FB15-40D4-9D14-B68A94519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F5298-746B-4D3B-971D-FE44E434C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26AD6-93C9-44D1-BDB7-29F73D2B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C2E30-7062-46DC-9CC6-F65B37C3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375EC-751A-4B35-A73C-8945533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0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37113-9665-4F81-8F9C-21798BFF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F2D53-446A-4591-B682-F57E74EA3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B319E-8372-4F43-BAA6-A4E34A0B5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EB8529-ED51-4758-8F32-8329E71D4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849270-5546-411E-822E-DA741A644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2AFF6-8C93-43D5-BFA2-924382ED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4B20B-2D6C-427D-8C20-97EDD5A6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55C5A0-E02D-4486-86F1-B12090901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24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CEA6-031F-4635-8FE0-E287921A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36495-9F23-4953-B89A-A79AB69D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AD682-BBA4-4DE0-B8BE-FB7A2546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1CD9D-7A6B-4411-91EA-C6384F7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70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CFBFE-D405-46F2-8A06-2CAA9BBB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CE4FB-F5F1-4BAA-B07F-50D9BA500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94822-87D3-47A0-AD08-4DCEFC4A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8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886B-3914-4A20-AD45-74FCF6F5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37170-B1A0-40C8-91AE-AA091A7A6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6AACD-4F31-4F16-A9A7-7239AB77A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ACA0F-FD29-44B2-99C0-FD91C2C3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88015-5D8A-4CF1-BF6F-1FD126E4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93AD5-9FE7-4EE9-B3E7-4C255B8C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33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F0C9A-ABE5-4617-9DD2-3F9A69C7D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87D33-D4C5-4CB7-B184-0A5806410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DBE12-A5F0-41E4-A72F-8317C9273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D9C79-3D9C-4D10-B8D0-B4FB97A5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DDE9-A71C-4280-9BCB-954E345E9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BD8F3-D00C-42BB-B78D-A81AE784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66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8E18B4-1D1C-451C-8085-72E821A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A22F5-FBBF-4F7F-AE3C-2642B4E81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320C8-70D2-423D-AEA9-213A16D59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4BB5C-F2D7-455A-856B-83DF87B48A3A}" type="datetimeFigureOut">
              <a:rPr lang="en-GB" smtClean="0"/>
              <a:t>26/02/2020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660F0-94F4-421A-A9A7-7415D9EC3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EE942-8C0C-444E-A96A-D6B85BAFA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BB84B-48E9-47CD-AA60-1894197C3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7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un.org/esa/sustdev/publications/consumption_en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nielsen.com/eu/en/press-releases/2015/consumer-goods-brands-that-demonstrate-commitment-to-sustainability-outperfor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globescan.com/people-feeling-anxiety-fear-over-climate-chang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ryouth.org/" TargetMode="External"/><Relationship Id="rId2" Type="http://schemas.openxmlformats.org/officeDocument/2006/relationships/hyperlink" Target="https://globalclimatestrike.net/mo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onsumers_Int" TargetMode="External"/><Relationship Id="rId2" Type="http://schemas.openxmlformats.org/officeDocument/2006/relationships/hyperlink" Target="https://es.consumersinternational.org/email-news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s.consumersinternational.org/media/330361/wcrd2020socialpublic.zip" TargetMode="External"/><Relationship Id="rId4" Type="http://schemas.openxmlformats.org/officeDocument/2006/relationships/hyperlink" Target="https://www.facebook.com/consumersinternationa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animal, green, broccoli&#10;&#10;Description automatically generated">
            <a:extLst>
              <a:ext uri="{FF2B5EF4-FFF2-40B4-BE49-F238E27FC236}">
                <a16:creationId xmlns:a16="http://schemas.microsoft.com/office/drawing/2014/main" id="{62804289-C7D9-4376-B1A1-C6590A1FC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7" b="-114"/>
          <a:stretch/>
        </p:blipFill>
        <p:spPr>
          <a:xfrm>
            <a:off x="4555787" y="0"/>
            <a:ext cx="7636213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F0A359F-58F9-46FA-8E6C-2F3392521D41}"/>
              </a:ext>
            </a:extLst>
          </p:cNvPr>
          <p:cNvSpPr>
            <a:spLocks noChangeAspect="1"/>
          </p:cNvSpPr>
          <p:nvPr/>
        </p:nvSpPr>
        <p:spPr>
          <a:xfrm>
            <a:off x="7698926" y="696989"/>
            <a:ext cx="3801455" cy="38014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E6AF30-9835-40D6-80D8-09ED196C3AE7}"/>
              </a:ext>
            </a:extLst>
          </p:cNvPr>
          <p:cNvSpPr/>
          <p:nvPr/>
        </p:nvSpPr>
        <p:spPr>
          <a:xfrm>
            <a:off x="7611949" y="1787000"/>
            <a:ext cx="3888432" cy="14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GB" sz="4400" dirty="0">
                <a:solidFill>
                  <a:srgbClr val="92D050"/>
                </a:solidFill>
              </a:rPr>
              <a:t>EL CONSUMIDOR SOSTENIBLE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155F1B-5376-4ECE-86E0-F18D61A1D6B7}"/>
              </a:ext>
            </a:extLst>
          </p:cNvPr>
          <p:cNvSpPr/>
          <p:nvPr/>
        </p:nvSpPr>
        <p:spPr>
          <a:xfrm>
            <a:off x="8318949" y="3216016"/>
            <a:ext cx="2561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#</a:t>
            </a:r>
            <a:r>
              <a:rPr lang="en-US" sz="2000" b="1" dirty="0" err="1">
                <a:solidFill>
                  <a:srgbClr val="92D05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SustainableConsumer</a:t>
            </a:r>
            <a:r>
              <a:rPr lang="en-US" sz="2000" b="1" dirty="0">
                <a:solidFill>
                  <a:srgbClr val="92D05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BC6883-9746-4DF2-A48E-12461B8D11D8}"/>
              </a:ext>
            </a:extLst>
          </p:cNvPr>
          <p:cNvSpPr>
            <a:spLocks noChangeAspect="1"/>
          </p:cNvSpPr>
          <p:nvPr/>
        </p:nvSpPr>
        <p:spPr>
          <a:xfrm>
            <a:off x="10413586" y="4225391"/>
            <a:ext cx="1899591" cy="1899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315F06-B90C-41A2-B639-561034D2EBD7}"/>
              </a:ext>
            </a:extLst>
          </p:cNvPr>
          <p:cNvSpPr/>
          <p:nvPr/>
        </p:nvSpPr>
        <p:spPr>
          <a:xfrm>
            <a:off x="8116971" y="4883120"/>
            <a:ext cx="64992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dirty="0">
                <a:solidFill>
                  <a:srgbClr val="92D050"/>
                </a:solidFill>
                <a:ea typeface="Roboto" panose="02000000000000000000" pitchFamily="2" charset="0"/>
                <a:cs typeface="Roboto" panose="02000000000000000000" pitchFamily="2" charset="0"/>
              </a:rPr>
              <a:t>15 de </a:t>
            </a:r>
            <a:r>
              <a:rPr lang="en-GB" sz="2000" b="1" dirty="0" err="1">
                <a:solidFill>
                  <a:srgbClr val="92D050"/>
                </a:solidFill>
                <a:ea typeface="Roboto" panose="02000000000000000000" pitchFamily="2" charset="0"/>
                <a:cs typeface="Roboto" panose="02000000000000000000" pitchFamily="2" charset="0"/>
              </a:rPr>
              <a:t>marzo</a:t>
            </a:r>
            <a:r>
              <a:rPr lang="en-GB" sz="2000" b="1" dirty="0">
                <a:solidFill>
                  <a:srgbClr val="92D050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rgbClr val="92D050"/>
                </a:solidFill>
                <a:ea typeface="Roboto" panose="02000000000000000000" pitchFamily="2" charset="0"/>
                <a:cs typeface="Roboto" panose="02000000000000000000" pitchFamily="2" charset="0"/>
              </a:rPr>
              <a:t>de 2020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F89B6BB-AA34-470A-8BF9-78D9D271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9" y="1753583"/>
            <a:ext cx="3271789" cy="37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314C59-5301-4BF2-B2AE-D20E7E84C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7" b="5198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26E7D42-EEE6-4B38-8936-8952D18FD1AA}"/>
              </a:ext>
            </a:extLst>
          </p:cNvPr>
          <p:cNvSpPr/>
          <p:nvPr/>
        </p:nvSpPr>
        <p:spPr>
          <a:xfrm>
            <a:off x="696687" y="810492"/>
            <a:ext cx="3080658" cy="3080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5000"/>
                </a:solidFill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66384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C93036-9C86-41D4-95DF-A6B4B585CBCA}"/>
              </a:ext>
            </a:extLst>
          </p:cNvPr>
          <p:cNvSpPr txBox="1">
            <a:spLocks/>
          </p:cNvSpPr>
          <p:nvPr/>
        </p:nvSpPr>
        <p:spPr>
          <a:xfrm>
            <a:off x="868485" y="1455287"/>
            <a:ext cx="4962525" cy="108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dirty="0">
                <a:solidFill>
                  <a:srgbClr val="FF5000"/>
                </a:solidFill>
                <a:latin typeface="+mj-lt"/>
              </a:rPr>
              <a:t>¿Qué es el día mundial de los derechos del consumidor?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00FB264-1738-4544-90E6-DC9E2F413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485" y="2573387"/>
            <a:ext cx="5618040" cy="369017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s-ES" sz="9600" dirty="0">
                <a:ea typeface="Roboto" panose="02000000000000000000" pitchFamily="2" charset="0"/>
                <a:cs typeface="Roboto" panose="02000000000000000000" pitchFamily="2" charset="0"/>
              </a:rPr>
              <a:t>Una ocasión para que cada año celebremos, generemos impacto y demos pie a la solidaridad global al interior del movimiento de los consumidores.</a:t>
            </a:r>
          </a:p>
          <a:p>
            <a:pPr>
              <a:lnSpc>
                <a:spcPct val="120000"/>
              </a:lnSpc>
            </a:pPr>
            <a:r>
              <a:rPr lang="es-ES" sz="9600" dirty="0">
                <a:ea typeface="Roboto" panose="02000000000000000000" pitchFamily="2" charset="0"/>
                <a:cs typeface="Roboto" panose="02000000000000000000" pitchFamily="2" charset="0"/>
              </a:rPr>
              <a:t>Las organizaciones de consumidores se reúnen para poner de relieve y hacer conciencia sobre algún tema con importancia para los consumidores de todo el mundo. </a:t>
            </a:r>
          </a:p>
          <a:p>
            <a:endParaRPr lang="en-GB" dirty="0"/>
          </a:p>
        </p:txBody>
      </p:sp>
      <p:pic>
        <p:nvPicPr>
          <p:cNvPr id="11" name="Picture 10" descr="A group of people walking through a cloudy sky&#10;&#10;Description automatically generated">
            <a:extLst>
              <a:ext uri="{FF2B5EF4-FFF2-40B4-BE49-F238E27FC236}">
                <a16:creationId xmlns:a16="http://schemas.microsoft.com/office/drawing/2014/main" id="{6F9D7752-2493-48A8-B68E-858BB69F5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0" r="18889"/>
          <a:stretch/>
        </p:blipFill>
        <p:spPr>
          <a:xfrm>
            <a:off x="7229474" y="0"/>
            <a:ext cx="4962525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3D3C019-84D4-4B57-81FF-B5591DB028F1}"/>
              </a:ext>
            </a:extLst>
          </p:cNvPr>
          <p:cNvSpPr>
            <a:spLocks noChangeAspect="1"/>
          </p:cNvSpPr>
          <p:nvPr/>
        </p:nvSpPr>
        <p:spPr>
          <a:xfrm>
            <a:off x="7989765" y="2188890"/>
            <a:ext cx="1560740" cy="1560741"/>
          </a:xfrm>
          <a:prstGeom prst="ellipse">
            <a:avLst/>
          </a:prstGeom>
          <a:solidFill>
            <a:srgbClr val="FF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D6DCDC-BD99-4CE1-A32F-6BF26B229FCE}"/>
              </a:ext>
            </a:extLst>
          </p:cNvPr>
          <p:cNvSpPr/>
          <p:nvPr/>
        </p:nvSpPr>
        <p:spPr>
          <a:xfrm>
            <a:off x="5520522" y="2676872"/>
            <a:ext cx="64992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2020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BEF9FA-C11D-433A-97D8-F8416FC64C6A}"/>
              </a:ext>
            </a:extLst>
          </p:cNvPr>
          <p:cNvSpPr>
            <a:spLocks noChangeAspect="1"/>
          </p:cNvSpPr>
          <p:nvPr/>
        </p:nvSpPr>
        <p:spPr>
          <a:xfrm>
            <a:off x="6286500" y="594435"/>
            <a:ext cx="1899591" cy="1899592"/>
          </a:xfrm>
          <a:prstGeom prst="ellipse">
            <a:avLst/>
          </a:prstGeom>
          <a:solidFill>
            <a:srgbClr val="FF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F95244-7EE1-4FCB-A2BE-C5424369DB4A}"/>
              </a:ext>
            </a:extLst>
          </p:cNvPr>
          <p:cNvSpPr/>
          <p:nvPr/>
        </p:nvSpPr>
        <p:spPr>
          <a:xfrm>
            <a:off x="3986682" y="1313398"/>
            <a:ext cx="6499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15 de </a:t>
            </a:r>
            <a:r>
              <a:rPr lang="en-GB" sz="2400" dirty="0" err="1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Marzo</a:t>
            </a:r>
            <a:endParaRPr lang="en-GB" sz="2400" dirty="0">
              <a:solidFill>
                <a:schemeClr val="bg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3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A2A1D3-5D8E-4E68-B8FA-ADCBA287E32D}"/>
              </a:ext>
            </a:extLst>
          </p:cNvPr>
          <p:cNvSpPr/>
          <p:nvPr/>
        </p:nvSpPr>
        <p:spPr>
          <a:xfrm>
            <a:off x="427947" y="1315482"/>
            <a:ext cx="566805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El consumo sostenible tiene como objetivo utilizar los recursos de la tierra de manera más eficiente y aumentar el comercio justo, al tiempo que ayuda a aliviar la pobreza y permite que todos disfruten de una buena calidad de vida con acceso a alimentos, agua, energía, medicamentos y más.</a:t>
            </a:r>
          </a:p>
          <a:p>
            <a:pPr marL="285750" lvl="0" indent="-285750"/>
            <a:endParaRPr lang="es-CL" sz="1600" b="1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Podemos hacer la transición a un modelo económico más sostenible de manera equitativa o inequitativa. Creemos que además de salvaguardar nuestros recursos naturales esenciales, cualquier transición también debe brindar justicia social y derechos humanos.</a:t>
            </a:r>
            <a:br>
              <a:rPr lang="es-CL" sz="1600" b="1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es-CL" sz="1600" b="1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Las </a:t>
            </a:r>
            <a:r>
              <a:rPr lang="es-CL" sz="1600" b="1" dirty="0">
                <a:solidFill>
                  <a:srgbClr val="FF5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Directrices de las Naciones Unidas para la Protección del Consumidor</a:t>
            </a:r>
            <a:r>
              <a:rPr lang="es-CL" sz="1600" b="1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el plan para los derechos del consumidor se ampliaron significativamente en 1999 para incluir una nueva sección sobre consumo sostenible.</a:t>
            </a:r>
            <a:endParaRPr lang="en-US" sz="1600" b="1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6E32BA-272F-41A8-9054-628FFCD25E54}"/>
              </a:ext>
            </a:extLst>
          </p:cNvPr>
          <p:cNvSpPr txBox="1">
            <a:spLocks/>
          </p:cNvSpPr>
          <p:nvPr/>
        </p:nvSpPr>
        <p:spPr>
          <a:xfrm>
            <a:off x="718865" y="652701"/>
            <a:ext cx="796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>
                <a:solidFill>
                  <a:srgbClr val="FF5000"/>
                </a:solidFill>
              </a:rPr>
              <a:t>Consumo</a:t>
            </a:r>
            <a:r>
              <a:rPr lang="en-GB" sz="3200" dirty="0">
                <a:solidFill>
                  <a:srgbClr val="FF5000"/>
                </a:solidFill>
              </a:rPr>
              <a:t> </a:t>
            </a:r>
            <a:r>
              <a:rPr lang="en-GB" sz="3200" dirty="0" err="1">
                <a:solidFill>
                  <a:srgbClr val="FF5000"/>
                </a:solidFill>
              </a:rPr>
              <a:t>Sostenible</a:t>
            </a:r>
            <a:endParaRPr lang="en-GB" sz="3200" dirty="0">
              <a:solidFill>
                <a:srgbClr val="FF5000"/>
              </a:solidFill>
            </a:endParaRPr>
          </a:p>
        </p:txBody>
      </p:sp>
      <p:pic>
        <p:nvPicPr>
          <p:cNvPr id="7" name="Picture 6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62F10D4F-B746-4F29-B7EF-316F70CA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r="-1"/>
          <a:stretch/>
        </p:blipFill>
        <p:spPr>
          <a:xfrm>
            <a:off x="6733290" y="1315482"/>
            <a:ext cx="4739845" cy="46704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695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BA882A-6F27-402C-93D7-000B307BFACE}"/>
              </a:ext>
            </a:extLst>
          </p:cNvPr>
          <p:cNvSpPr txBox="1">
            <a:spLocks/>
          </p:cNvSpPr>
          <p:nvPr/>
        </p:nvSpPr>
        <p:spPr>
          <a:xfrm>
            <a:off x="838200" y="893326"/>
            <a:ext cx="5048250" cy="108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rgbClr val="FF5000"/>
                </a:solidFill>
                <a:latin typeface="+mj-lt"/>
              </a:rPr>
              <a:t>El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Consumidor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Sostenible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: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Acerca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 del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Tema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 (1)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EB315-0DE6-41F0-B0B5-F9FB490F5C97}"/>
              </a:ext>
            </a:extLst>
          </p:cNvPr>
          <p:cNvSpPr txBox="1"/>
          <p:nvPr/>
        </p:nvSpPr>
        <p:spPr>
          <a:xfrm>
            <a:off x="838200" y="2209800"/>
            <a:ext cx="64198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Millones ya están sintiendo los efectos del cambio climático.</a:t>
            </a:r>
            <a:endParaRPr lang="en-GB" sz="2000" dirty="0"/>
          </a:p>
          <a:p>
            <a:endParaRPr lang="en-GB" sz="2000" dirty="0"/>
          </a:p>
          <a:p>
            <a:r>
              <a:rPr lang="es-ES" sz="2000" dirty="0"/>
              <a:t>Los consumidores tienen un papel vital que desempeñar: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En primer lugar, </a:t>
            </a:r>
            <a:r>
              <a:rPr lang="es-ES" sz="2000" b="1" dirty="0"/>
              <a:t>a través de su poder adquisitivo </a:t>
            </a:r>
            <a:r>
              <a:rPr lang="es-ES" sz="2000" dirty="0"/>
              <a:t>- un estudio global encontró que </a:t>
            </a:r>
            <a:r>
              <a:rPr lang="es-ES" sz="2000" b="1" dirty="0">
                <a:hlinkClick r:id="rId2"/>
              </a:rPr>
              <a:t>66% de los consumidores dicen que están dispuestos a pagar más</a:t>
            </a:r>
            <a:r>
              <a:rPr lang="es-ES" sz="2000" dirty="0"/>
              <a:t> por marcas sostenibles (una cifra que se eleva al 73% para los </a:t>
            </a:r>
            <a:r>
              <a:rPr lang="es-ES" sz="2000" dirty="0" err="1"/>
              <a:t>Millennials</a:t>
            </a:r>
            <a:r>
              <a:rPr lang="es-ES" sz="2000" dirty="0"/>
              <a:t>).</a:t>
            </a:r>
          </a:p>
          <a:p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Pero también, a través de su capacidad para impulsar </a:t>
            </a:r>
            <a:r>
              <a:rPr lang="es-ES" sz="2000" b="1" dirty="0"/>
              <a:t>cambios en el sistema en las cadenas de suministro o cambios en la regulación.</a:t>
            </a:r>
            <a:endParaRPr lang="en-GB" b="1" dirty="0"/>
          </a:p>
        </p:txBody>
      </p:sp>
      <p:pic>
        <p:nvPicPr>
          <p:cNvPr id="5" name="Picture 4" descr="A picture containing person, outdoor, standing, man&#10;&#10;Description automatically generated">
            <a:extLst>
              <a:ext uri="{FF2B5EF4-FFF2-40B4-BE49-F238E27FC236}">
                <a16:creationId xmlns:a16="http://schemas.microsoft.com/office/drawing/2014/main" id="{4FABC267-ADB4-4519-B01C-C1363CF9C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5" r="21111"/>
          <a:stretch/>
        </p:blipFill>
        <p:spPr>
          <a:xfrm>
            <a:off x="7565572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68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D5E9D-0311-4275-9347-CE8C708E3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6" y="2253343"/>
            <a:ext cx="6259284" cy="4005486"/>
          </a:xfrm>
        </p:spPr>
        <p:txBody>
          <a:bodyPr>
            <a:noAutofit/>
          </a:bodyPr>
          <a:lstStyle/>
          <a:p>
            <a:r>
              <a:rPr lang="es-ES" sz="2000" dirty="0"/>
              <a:t>Los consumidores ya están realizando </a:t>
            </a:r>
            <a:r>
              <a:rPr lang="es-ES" sz="2000" dirty="0" err="1">
                <a:solidFill>
                  <a:srgbClr val="FF5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realizando</a:t>
            </a:r>
            <a:r>
              <a:rPr lang="es-ES" sz="2000" dirty="0">
                <a:solidFill>
                  <a:srgbClr val="FF5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cambios en sus vidas para ser más sostenibles</a:t>
            </a:r>
            <a:r>
              <a:rPr lang="es-ES" sz="2000" dirty="0"/>
              <a:t>: reciclar, reducir el desperdicio de alimentos y evitar productos insostenibles, y pueden hacer un mayor impacto con mayor apoyo de empresas y gobiernos. </a:t>
            </a:r>
          </a:p>
          <a:p>
            <a:r>
              <a:rPr lang="es-ES" sz="2000" dirty="0">
                <a:solidFill>
                  <a:srgbClr val="FF5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Una encuesta reciente</a:t>
            </a:r>
            <a:r>
              <a:rPr lang="es-ES" sz="2000" dirty="0">
                <a:solidFill>
                  <a:srgbClr val="FF5000"/>
                </a:solidFill>
              </a:rPr>
              <a:t> </a:t>
            </a:r>
            <a:r>
              <a:rPr lang="es-ES" sz="2000" dirty="0"/>
              <a:t>encontró que el 37% no sabe cómo pueden ayudar a combatir el cambio climático y el 59% siente que no recibe suficiente apoyo de gobiernos, y 51% de negocios.</a:t>
            </a:r>
          </a:p>
          <a:p>
            <a:r>
              <a:rPr lang="es-ES" sz="2000" dirty="0"/>
              <a:t>Los gobiernos y las empresas también deben actuar para brindar a los consumidores la información, las opciones y la infraestructura que necesitan para vivir vidas más sostenibles. </a:t>
            </a:r>
            <a:endParaRPr lang="en-GB" sz="20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BDFC68-818D-436A-9BA9-8189271B5C27}"/>
              </a:ext>
            </a:extLst>
          </p:cNvPr>
          <p:cNvSpPr txBox="1">
            <a:spLocks/>
          </p:cNvSpPr>
          <p:nvPr/>
        </p:nvSpPr>
        <p:spPr>
          <a:xfrm>
            <a:off x="5551716" y="1041577"/>
            <a:ext cx="5324475" cy="108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rgbClr val="FF5000"/>
                </a:solidFill>
                <a:latin typeface="+mj-lt"/>
              </a:rPr>
              <a:t>El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Consumidor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Sostenible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: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Acerca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 del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Tema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 (2)</a:t>
            </a:r>
          </a:p>
        </p:txBody>
      </p:sp>
      <p:pic>
        <p:nvPicPr>
          <p:cNvPr id="5" name="Picture 4" descr="A picture containing person, indoor, blue, table&#10;&#10;Description automatically generated">
            <a:extLst>
              <a:ext uri="{FF2B5EF4-FFF2-40B4-BE49-F238E27FC236}">
                <a16:creationId xmlns:a16="http://schemas.microsoft.com/office/drawing/2014/main" id="{BA9F913F-A5F8-49F7-93C6-0D5D605F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929" y="-946630"/>
            <a:ext cx="5056414" cy="5056414"/>
          </a:xfrm>
          <a:prstGeom prst="ellipse">
            <a:avLst/>
          </a:prstGeom>
        </p:spPr>
      </p:pic>
      <p:pic>
        <p:nvPicPr>
          <p:cNvPr id="9" name="Picture 8" descr="A car parked on the side of a snow covered street&#10;&#10;Description automatically generated">
            <a:extLst>
              <a:ext uri="{FF2B5EF4-FFF2-40B4-BE49-F238E27FC236}">
                <a16:creationId xmlns:a16="http://schemas.microsoft.com/office/drawing/2014/main" id="{7D73261D-BEDC-45BD-B3CA-48F127D0D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55" y="4256086"/>
            <a:ext cx="2945446" cy="29454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582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preparing food on a table&#10;&#10;Description automatically generated">
            <a:extLst>
              <a:ext uri="{FF2B5EF4-FFF2-40B4-BE49-F238E27FC236}">
                <a16:creationId xmlns:a16="http://schemas.microsoft.com/office/drawing/2014/main" id="{2607FD6A-B0C8-4B16-9BC8-621BADD6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0"/>
            <a:ext cx="12192000" cy="812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415A2B-9F06-45F1-85E0-05F15B88C3B5}"/>
              </a:ext>
            </a:extLst>
          </p:cNvPr>
          <p:cNvSpPr/>
          <p:nvPr/>
        </p:nvSpPr>
        <p:spPr>
          <a:xfrm>
            <a:off x="-740227" y="-1774371"/>
            <a:ext cx="6215742" cy="6215742"/>
          </a:xfrm>
          <a:prstGeom prst="ellipse">
            <a:avLst/>
          </a:prstGeom>
          <a:solidFill>
            <a:srgbClr val="FF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A546A-13D3-44D3-9AE4-1EB50CDF8555}"/>
              </a:ext>
            </a:extLst>
          </p:cNvPr>
          <p:cNvSpPr txBox="1"/>
          <p:nvPr/>
        </p:nvSpPr>
        <p:spPr>
          <a:xfrm>
            <a:off x="624568" y="631992"/>
            <a:ext cx="45379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Los consumidores son críticos para el éxito de cualquier transición hacia un consumo más sostenible, pero no pueden hacerlo solos.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9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31D6E-4140-4E92-B267-C196E1A9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0" y="957943"/>
            <a:ext cx="10515600" cy="863374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FF5000"/>
                </a:solidFill>
              </a:rPr>
              <a:t>Gen Z - una generación vital</a:t>
            </a:r>
            <a:endParaRPr lang="en-GB" sz="3200" dirty="0">
              <a:solidFill>
                <a:srgbClr val="FF5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75E97-3E56-4918-97A2-2D9DAF621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0" y="1956254"/>
            <a:ext cx="4974771" cy="4351338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Los jóvenes son un foco clave para el Día Mundial de los Derechos del Consumidor. Son la cara del activismo climático: Greta Thunberg tiene 17 años, los escolares están </a:t>
            </a:r>
            <a:r>
              <a:rPr lang="es-ES" dirty="0">
                <a:solidFill>
                  <a:srgbClr val="FF5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 huelga contra el clima</a:t>
            </a:r>
            <a:r>
              <a:rPr lang="es-ES" dirty="0"/>
              <a:t>, </a:t>
            </a:r>
            <a:r>
              <a:rPr lang="es-ES" dirty="0" err="1">
                <a:solidFill>
                  <a:srgbClr val="FF5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Extinction</a:t>
            </a:r>
            <a:r>
              <a:rPr lang="es-ES" dirty="0">
                <a:solidFill>
                  <a:srgbClr val="FF5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dirty="0" err="1">
                <a:solidFill>
                  <a:srgbClr val="FF5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Rebellion</a:t>
            </a:r>
            <a:r>
              <a:rPr lang="es-ES" dirty="0">
                <a:solidFill>
                  <a:srgbClr val="FF5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dirty="0" err="1">
                <a:solidFill>
                  <a:srgbClr val="FF5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</a:t>
            </a:r>
            <a:r>
              <a:rPr lang="es-ES" dirty="0">
                <a:solidFill>
                  <a:srgbClr val="FF5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s-ES" dirty="0"/>
              <a:t>, jóvenes manifestantes, están en su adolescencia y veinte años.</a:t>
            </a:r>
          </a:p>
          <a:p>
            <a:r>
              <a:rPr lang="es-ES" dirty="0"/>
              <a:t>Nuestros miembros irán a escuelas, colegios y universidades para hablar con los jóvenes sobre el consumo sostenible y preguntarles qué quieren ver de los gobiernos y las empresas.</a:t>
            </a:r>
          </a:p>
          <a:p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5DA2B83-69E6-4F4A-8A30-1764F07237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990" r="38636" b="990"/>
          <a:stretch/>
        </p:blipFill>
        <p:spPr>
          <a:xfrm>
            <a:off x="6379031" y="1"/>
            <a:ext cx="5954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costume&#10;&#10;Description automatically generated">
            <a:extLst>
              <a:ext uri="{FF2B5EF4-FFF2-40B4-BE49-F238E27FC236}">
                <a16:creationId xmlns:a16="http://schemas.microsoft.com/office/drawing/2014/main" id="{72FE5FB4-02EE-4242-8C8D-3F4579241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8546" r="1468" b="988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CE0A2E2-D1E2-48C5-8A5C-9449F37889AC}"/>
              </a:ext>
            </a:extLst>
          </p:cNvPr>
          <p:cNvSpPr/>
          <p:nvPr/>
        </p:nvSpPr>
        <p:spPr>
          <a:xfrm>
            <a:off x="7151914" y="696685"/>
            <a:ext cx="4278086" cy="4278086"/>
          </a:xfrm>
          <a:prstGeom prst="ellipse">
            <a:avLst/>
          </a:prstGeom>
          <a:solidFill>
            <a:srgbClr val="0073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5987-E30C-4494-A9CD-86E86E757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2028" y="1768929"/>
            <a:ext cx="3537858" cy="4278086"/>
          </a:xfrm>
        </p:spPr>
        <p:txBody>
          <a:bodyPr/>
          <a:lstStyle/>
          <a:p>
            <a:pPr marL="0" lvl="0" indent="0" algn="ctr">
              <a:buNone/>
            </a:pPr>
            <a:r>
              <a:rPr lang="es-ES" sz="22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Una encuesta de 10,000 personas entre 18 y 25 años en 22 países alrededor del mundo, encontró que el cambio climático era su preocupación más apremiante.</a:t>
            </a:r>
          </a:p>
          <a:p>
            <a:pPr marL="0" lvl="0" indent="0" algn="ctr">
              <a:buNone/>
            </a:pPr>
            <a:r>
              <a:rPr lang="en-GB" sz="1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(Amnesty)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47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638967-47A7-4D0C-8289-4B5EA8C7F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999" y="1285875"/>
            <a:ext cx="11182002" cy="5071383"/>
          </a:xfrm>
        </p:spPr>
        <p:txBody>
          <a:bodyPr>
            <a:noAutofit/>
          </a:bodyPr>
          <a:lstStyle/>
          <a:p>
            <a:pPr algn="l"/>
            <a:r>
              <a:rPr lang="es-ES" sz="2000" dirty="0"/>
              <a:t>Este Día Mundial de los Derechos del Consumidor es nuestra oportunidad de hacer el mayor impacto posible. El cambio climático es un desafío global que requiere soluciones coordinadas y globales. Trabajando juntos, nuestras voces que piden un cambio son mucho más poderosas de lo que serían solo.</a:t>
            </a:r>
          </a:p>
          <a:p>
            <a:pPr algn="l"/>
            <a:r>
              <a:rPr lang="es-ES" sz="2000" dirty="0"/>
              <a:t>Vea a continuación las formas de ser parte de la campaña </a:t>
            </a:r>
            <a:r>
              <a:rPr lang="es-ES" sz="2000" b="1" dirty="0"/>
              <a:t>#</a:t>
            </a:r>
            <a:r>
              <a:rPr lang="es-ES" sz="2000" b="1" dirty="0" err="1"/>
              <a:t>SustainableConsumer</a:t>
            </a:r>
            <a:r>
              <a:rPr lang="es-ES" sz="2000" dirty="0"/>
              <a:t> .</a:t>
            </a:r>
            <a:br>
              <a:rPr lang="es-ES" sz="2000" dirty="0"/>
            </a:br>
            <a:endParaRPr lang="es-E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b="1" dirty="0"/>
              <a:t>Planifique actividades para el 15 de marzo, </a:t>
            </a:r>
            <a:r>
              <a:rPr lang="es-ES" sz="2000" dirty="0"/>
              <a:t>desde eventos de sensibilización en las escuelas hasta eventos de partes interesadas y sesiones informativas de prensa hasta campañas de promoción dirigidas a cambios específicos del sistema.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b="1" dirty="0"/>
              <a:t>Mantente informado: </a:t>
            </a:r>
            <a:r>
              <a:rPr lang="es-ES" sz="2000" dirty="0"/>
              <a:t>sea el primero en recibir actualizaciones de la campaña y recursos en el período previo al 15 de marzo, al registrarse en los </a:t>
            </a:r>
            <a:r>
              <a:rPr lang="es-ES" sz="2000" dirty="0">
                <a:solidFill>
                  <a:srgbClr val="FF5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servicios de noticias por correo electrónico</a:t>
            </a:r>
            <a:r>
              <a:rPr lang="es-ES" sz="2000" dirty="0"/>
              <a:t> de </a:t>
            </a:r>
            <a:r>
              <a:rPr lang="es-ES" sz="2000" dirty="0" err="1"/>
              <a:t>Consumers</a:t>
            </a:r>
            <a:r>
              <a:rPr lang="es-ES" sz="2000" dirty="0"/>
              <a:t> International.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b="1" dirty="0"/>
              <a:t>Síguenos en </a:t>
            </a:r>
            <a:r>
              <a:rPr lang="es-ES" sz="2000" b="1" dirty="0">
                <a:solidFill>
                  <a:srgbClr val="FF5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s-ES" sz="2000" b="1" dirty="0"/>
              <a:t> y </a:t>
            </a:r>
            <a:r>
              <a:rPr lang="es-ES" sz="2000" b="1" dirty="0">
                <a:solidFill>
                  <a:srgbClr val="FF5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es-ES" sz="2000" b="1" dirty="0"/>
              <a:t> para todos los últimos anuncios sobre el día</a:t>
            </a:r>
            <a:r>
              <a:rPr lang="es-ES" sz="2000" dirty="0"/>
              <a:t>. Sea parte de la conversación del día y comparta las actualizaciones de su campaña o mensajes para el cambio usando #</a:t>
            </a:r>
            <a:r>
              <a:rPr lang="es-ES" sz="2000" dirty="0" err="1"/>
              <a:t>SustainableConsumer</a:t>
            </a:r>
            <a:r>
              <a:rPr lang="es-ES" sz="2000" dirty="0"/>
              <a:t>. También puedes descargar nuestro </a:t>
            </a:r>
            <a:r>
              <a:rPr lang="es-ES" sz="2000" dirty="0">
                <a:solidFill>
                  <a:srgbClr val="FF5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pack de redes sociales</a:t>
            </a:r>
            <a:r>
              <a:rPr lang="es-ES" sz="2000" dirty="0">
                <a:solidFill>
                  <a:srgbClr val="FF5000"/>
                </a:solidFill>
              </a:rPr>
              <a:t> </a:t>
            </a:r>
            <a:r>
              <a:rPr lang="es-ES" sz="2000" dirty="0"/>
              <a:t>gratuito, y compartir tweets </a:t>
            </a:r>
            <a:r>
              <a:rPr lang="es-ES" sz="2000" dirty="0" err="1"/>
              <a:t>pre-elaborados</a:t>
            </a:r>
            <a:r>
              <a:rPr lang="es-ES" sz="2000" dirty="0"/>
              <a:t> usando nuestro muro </a:t>
            </a:r>
            <a:r>
              <a:rPr lang="es-ES" sz="2000" dirty="0" err="1"/>
              <a:t>Click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Tweet a continuación.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062E1C-2E4E-4011-9346-ABC7CC52DCA4}"/>
              </a:ext>
            </a:extLst>
          </p:cNvPr>
          <p:cNvSpPr txBox="1">
            <a:spLocks/>
          </p:cNvSpPr>
          <p:nvPr/>
        </p:nvSpPr>
        <p:spPr>
          <a:xfrm>
            <a:off x="504999" y="576214"/>
            <a:ext cx="5760000" cy="108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rgbClr val="FF5000"/>
                </a:solidFill>
                <a:latin typeface="+mj-lt"/>
              </a:rPr>
              <a:t>Lo que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puedes</a:t>
            </a:r>
            <a:r>
              <a:rPr lang="en-GB" sz="3200" dirty="0">
                <a:solidFill>
                  <a:srgbClr val="FF500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FF5000"/>
                </a:solidFill>
                <a:latin typeface="+mj-lt"/>
              </a:rPr>
              <a:t>hacer</a:t>
            </a:r>
            <a:endParaRPr lang="en-GB" sz="3200" dirty="0">
              <a:solidFill>
                <a:srgbClr val="FF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732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768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 Z - una generación vital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Oona Buttafoco</dc:creator>
  <cp:lastModifiedBy>Oona Buttafoco</cp:lastModifiedBy>
  <cp:revision>23</cp:revision>
  <dcterms:created xsi:type="dcterms:W3CDTF">2020-02-12T17:02:52Z</dcterms:created>
  <dcterms:modified xsi:type="dcterms:W3CDTF">2020-02-26T18:31:24Z</dcterms:modified>
</cp:coreProperties>
</file>